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6" r:id="rId4"/>
    <p:sldId id="268" r:id="rId5"/>
    <p:sldId id="269" r:id="rId6"/>
    <p:sldId id="258" r:id="rId7"/>
    <p:sldId id="259" r:id="rId8"/>
    <p:sldId id="260" r:id="rId9"/>
    <p:sldId id="261" r:id="rId10"/>
    <p:sldId id="262" r:id="rId11"/>
    <p:sldId id="263" r:id="rId12"/>
    <p:sldId id="264" r:id="rId13"/>
    <p:sldId id="265" r:id="rId14"/>
    <p:sldId id="266"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00" autoAdjust="0"/>
  </p:normalViewPr>
  <p:slideViewPr>
    <p:cSldViewPr>
      <p:cViewPr varScale="1">
        <p:scale>
          <a:sx n="71" d="100"/>
          <a:sy n="71"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2A1036-4394-4668-AF65-86C038AFEF7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F0D752-B4CD-495E-B0EE-CC712A4A55A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93329B-078E-41B0-A3DE-12AB18CFCC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8115B05-1978-481B-898D-6F010403A1F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C04AC4-5CF5-4BEC-B716-73A14B94C44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513A92-FBF5-41CF-AB38-2FB491CAD8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93CA7E-6106-4FEB-9D62-D4B2F13EC8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0343FF-3933-49C0-927D-13A90DFE482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28D2D7C-2405-443C-9F83-A88673780A4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1E9B613-C14B-4398-94CB-8E8687B3998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1A714F-49DA-4B60-AECD-C3E9C6C0524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34E0C2-E823-4774-A9B7-4B7D5AD5C0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C093FB8-4379-4CE3-9A95-D94E4FECCD0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6.jpeg"/><Relationship Id="rId1" Type="http://schemas.openxmlformats.org/officeDocument/2006/relationships/slideLayout" Target="../slideLayouts/slideLayout12.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6.jpeg"/><Relationship Id="rId1" Type="http://schemas.openxmlformats.org/officeDocument/2006/relationships/slideLayout" Target="../slideLayouts/slideLayout12.xml"/><Relationship Id="rId5" Type="http://schemas.openxmlformats.org/officeDocument/2006/relationships/image" Target="../media/image18.jpeg"/><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6.jpeg"/><Relationship Id="rId1" Type="http://schemas.openxmlformats.org/officeDocument/2006/relationships/slideLayout" Target="../slideLayouts/slideLayout12.xml"/><Relationship Id="rId4" Type="http://schemas.openxmlformats.org/officeDocument/2006/relationships/image" Target="../media/image20.jpeg"/></Relationships>
</file>

<file path=ppt/slides/_rels/slide1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jpeg"/><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6.jpeg"/><Relationship Id="rId1" Type="http://schemas.openxmlformats.org/officeDocument/2006/relationships/slideLayout" Target="../slideLayouts/slideLayout1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2"/>
          <p:cNvSpPr>
            <a:spLocks noGrp="1"/>
          </p:cNvSpPr>
          <p:nvPr>
            <p:ph type="subTitle" idx="1"/>
          </p:nvPr>
        </p:nvSpPr>
        <p:spPr/>
        <p:txBody>
          <a:bodyPr/>
          <a:lstStyle/>
          <a:p>
            <a:pPr eaLnBrk="1" hangingPunct="1"/>
            <a:endParaRPr lang="pl-PL" smtClean="0"/>
          </a:p>
        </p:txBody>
      </p:sp>
      <p:pic>
        <p:nvPicPr>
          <p:cNvPr id="2051" name="Picture 2" descr="http://www.dovisa.lt/wp-content/uploads/2010/04/popierius-009.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052" name="Title 4"/>
          <p:cNvSpPr>
            <a:spLocks noGrp="1"/>
          </p:cNvSpPr>
          <p:nvPr>
            <p:ph type="ctrTitle"/>
          </p:nvPr>
        </p:nvSpPr>
        <p:spPr>
          <a:xfrm>
            <a:off x="381000" y="4495800"/>
            <a:ext cx="4572000" cy="1524000"/>
          </a:xfrm>
        </p:spPr>
        <p:txBody>
          <a:bodyPr/>
          <a:lstStyle/>
          <a:p>
            <a:pPr algn="l" eaLnBrk="1" hangingPunct="1"/>
            <a:r>
              <a:rPr lang="pl-PL" sz="1600" dirty="0" smtClean="0"/>
              <a:t>Projekt</a:t>
            </a:r>
            <a:r>
              <a:rPr lang="lt-LT" sz="1600" dirty="0" smtClean="0"/>
              <a:t>ą atliko: </a:t>
            </a:r>
            <a:r>
              <a:rPr lang="lt-LT" sz="1600" dirty="0" smtClean="0"/>
              <a:t/>
            </a:r>
            <a:br>
              <a:rPr lang="lt-LT" sz="1600" dirty="0" smtClean="0"/>
            </a:br>
            <a:r>
              <a:rPr lang="lt-LT" sz="1600" dirty="0" smtClean="0"/>
              <a:t>Vilniaus r. Pagirių gimnazijos </a:t>
            </a:r>
            <a:r>
              <a:rPr lang="lt-LT" sz="1600" dirty="0" err="1" smtClean="0"/>
              <a:t>IIIG</a:t>
            </a:r>
            <a:r>
              <a:rPr lang="lt-LT" sz="1600" baseline="30000" dirty="0" err="1" smtClean="0"/>
              <a:t>a</a:t>
            </a:r>
            <a:r>
              <a:rPr lang="lt-LT" sz="1600" dirty="0" smtClean="0"/>
              <a:t> </a:t>
            </a:r>
            <a:r>
              <a:rPr lang="lt-LT" sz="1600" dirty="0" err="1" smtClean="0"/>
              <a:t>kl</a:t>
            </a:r>
            <a:r>
              <a:rPr lang="lt-LT" sz="1600" dirty="0" smtClean="0"/>
              <a:t>. mokinės </a:t>
            </a:r>
            <a:br>
              <a:rPr lang="lt-LT" sz="1600" dirty="0" smtClean="0"/>
            </a:br>
            <a:r>
              <a:rPr lang="lt-LT" sz="1600" dirty="0" smtClean="0"/>
              <a:t>Ilona </a:t>
            </a:r>
            <a:r>
              <a:rPr lang="lt-LT" sz="1600" dirty="0" err="1" smtClean="0"/>
              <a:t>Krupenina</a:t>
            </a:r>
            <a:r>
              <a:rPr lang="lt-LT" sz="1600" dirty="0" smtClean="0"/>
              <a:t> ir Lina </a:t>
            </a:r>
            <a:r>
              <a:rPr lang="lt-LT" sz="1600" dirty="0" err="1" smtClean="0"/>
              <a:t>Patapavičiūtė</a:t>
            </a:r>
            <a:r>
              <a:rPr lang="lt-LT" sz="1600" dirty="0" smtClean="0"/>
              <a:t/>
            </a:r>
            <a:br>
              <a:rPr lang="lt-LT" sz="1600" dirty="0" smtClean="0"/>
            </a:br>
            <a:r>
              <a:rPr lang="lt-LT" sz="1600" dirty="0" smtClean="0"/>
              <a:t>Vadovė:</a:t>
            </a:r>
            <a:br>
              <a:rPr lang="lt-LT" sz="1600" dirty="0" smtClean="0"/>
            </a:br>
            <a:r>
              <a:rPr lang="lt-LT" sz="1600" dirty="0" smtClean="0"/>
              <a:t>Chemijos mokytoja metodininkė Irena </a:t>
            </a:r>
            <a:r>
              <a:rPr lang="lt-LT" sz="1600" dirty="0" err="1" smtClean="0"/>
              <a:t>Babinska</a:t>
            </a:r>
            <a:endParaRPr lang="en-US" sz="1600" dirty="0" smtClean="0"/>
          </a:p>
        </p:txBody>
      </p:sp>
      <p:sp>
        <p:nvSpPr>
          <p:cNvPr id="6" name="TextBox 5"/>
          <p:cNvSpPr txBox="1"/>
          <p:nvPr/>
        </p:nvSpPr>
        <p:spPr>
          <a:xfrm>
            <a:off x="685800" y="1066800"/>
            <a:ext cx="6553200" cy="1938992"/>
          </a:xfrm>
          <a:prstGeom prst="rect">
            <a:avLst/>
          </a:prstGeom>
          <a:noFill/>
        </p:spPr>
        <p:txBody>
          <a:bodyPr>
            <a:spAutoFit/>
          </a:bodyPr>
          <a:lstStyle/>
          <a:p>
            <a:pPr>
              <a:defRPr/>
            </a:pPr>
            <a:r>
              <a:rPr lang="lt-LT"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POPIERIAUS GAMYBA</a:t>
            </a:r>
            <a:endPar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by="(-#ppt_w*2)" calcmode="lin" valueType="num">
                                      <p:cBhvr rctx="PPT">
                                        <p:cTn id="7" dur="500" autoRev="1" fill="hold">
                                          <p:stCondLst>
                                            <p:cond delay="0"/>
                                          </p:stCondLst>
                                        </p:cTn>
                                        <p:tgtEl>
                                          <p:spTgt spid="6"/>
                                        </p:tgtEl>
                                        <p:attrNameLst>
                                          <p:attrName>ppt_w</p:attrName>
                                        </p:attrNameLst>
                                      </p:cBhvr>
                                    </p:anim>
                                    <p:anim by="(#ppt_w*0.50)" calcmode="lin" valueType="num">
                                      <p:cBhvr>
                                        <p:cTn id="8" dur="500" decel="50000" autoRev="1" fill="hold">
                                          <p:stCondLst>
                                            <p:cond delay="0"/>
                                          </p:stCondLst>
                                        </p:cTn>
                                        <p:tgtEl>
                                          <p:spTgt spid="6"/>
                                        </p:tgtEl>
                                        <p:attrNameLst>
                                          <p:attrName>ppt_x</p:attrName>
                                        </p:attrNameLst>
                                      </p:cBhvr>
                                    </p:anim>
                                    <p:anim from="(-#ppt_h/2)" to="(#ppt_y)" calcmode="lin" valueType="num">
                                      <p:cBhvr>
                                        <p:cTn id="9" dur="1000" fill="hold">
                                          <p:stCondLst>
                                            <p:cond delay="0"/>
                                          </p:stCondLst>
                                        </p:cTn>
                                        <p:tgtEl>
                                          <p:spTgt spid="6"/>
                                        </p:tgtEl>
                                        <p:attrNameLst>
                                          <p:attrName>ppt_y</p:attrName>
                                        </p:attrNameLst>
                                      </p:cBhvr>
                                    </p:anim>
                                    <p:animRot by="21600000">
                                      <p:cBhvr>
                                        <p:cTn id="10" dur="10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index"/>
          <p:cNvPicPr>
            <a:picLocks noChangeAspect="1" noChangeArrowheads="1"/>
          </p:cNvPicPr>
          <p:nvPr>
            <p:ph/>
          </p:nvPr>
        </p:nvPicPr>
        <p:blipFill>
          <a:blip r:embed="rId2" cstate="print"/>
          <a:srcRect/>
          <a:stretch>
            <a:fillRect/>
          </a:stretch>
        </p:blipFill>
        <p:spPr>
          <a:xfrm>
            <a:off x="0" y="0"/>
            <a:ext cx="9144000" cy="6858000"/>
          </a:xfrm>
          <a:noFill/>
        </p:spPr>
      </p:pic>
      <p:sp>
        <p:nvSpPr>
          <p:cNvPr id="14342" name="Text Box 6"/>
          <p:cNvSpPr txBox="1">
            <a:spLocks noChangeArrowheads="1"/>
          </p:cNvSpPr>
          <p:nvPr/>
        </p:nvSpPr>
        <p:spPr bwMode="auto">
          <a:xfrm>
            <a:off x="0" y="228600"/>
            <a:ext cx="3886200" cy="915988"/>
          </a:xfrm>
          <a:prstGeom prst="rect">
            <a:avLst/>
          </a:prstGeom>
          <a:noFill/>
          <a:ln w="9525">
            <a:noFill/>
            <a:miter lim="800000"/>
            <a:headEnd/>
            <a:tailEnd/>
          </a:ln>
          <a:effectLst/>
        </p:spPr>
        <p:txBody>
          <a:bodyPr>
            <a:spAutoFit/>
          </a:bodyPr>
          <a:lstStyle/>
          <a:p>
            <a:pPr algn="ctr">
              <a:spcBef>
                <a:spcPct val="50000"/>
              </a:spcBef>
              <a:defRPr/>
            </a:pPr>
            <a:r>
              <a:rPr lang="lt-LT" dirty="0">
                <a:effectLst>
                  <a:glow rad="63500">
                    <a:schemeClr val="accent3">
                      <a:satMod val="175000"/>
                      <a:alpha val="40000"/>
                    </a:schemeClr>
                  </a:glow>
                </a:effectLst>
              </a:rPr>
              <a:t>7. </a:t>
            </a:r>
            <a:r>
              <a:rPr lang="en-US" dirty="0">
                <a:effectLst>
                  <a:glow rad="63500">
                    <a:schemeClr val="accent3">
                      <a:satMod val="175000"/>
                      <a:alpha val="40000"/>
                    </a:schemeClr>
                  </a:glow>
                </a:effectLst>
              </a:rPr>
              <a:t>Tada </a:t>
            </a:r>
            <a:r>
              <a:rPr lang="en-US" dirty="0" err="1">
                <a:effectLst>
                  <a:glow rad="63500">
                    <a:schemeClr val="accent3">
                      <a:satMod val="175000"/>
                      <a:alpha val="40000"/>
                    </a:schemeClr>
                  </a:glow>
                </a:effectLst>
              </a:rPr>
              <a:t>leisti</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nuvarvėti</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vandeniui</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Perteklių</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nuimti</a:t>
            </a:r>
            <a:r>
              <a:rPr lang="en-US" dirty="0">
                <a:effectLst>
                  <a:glow rad="63500">
                    <a:schemeClr val="accent3">
                      <a:satMod val="175000"/>
                      <a:alpha val="40000"/>
                    </a:schemeClr>
                  </a:glow>
                </a:effectLst>
              </a:rPr>
              <a:t>, o </a:t>
            </a:r>
            <a:r>
              <a:rPr lang="en-US" dirty="0" err="1">
                <a:effectLst>
                  <a:glow rad="63500">
                    <a:schemeClr val="accent3">
                      <a:satMod val="175000"/>
                      <a:alpha val="40000"/>
                    </a:schemeClr>
                  </a:glow>
                </a:effectLst>
              </a:rPr>
              <a:t>kur</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trūksta</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dadėti</a:t>
            </a:r>
            <a:r>
              <a:rPr lang="en-US" dirty="0">
                <a:effectLst>
                  <a:glow rad="63500">
                    <a:schemeClr val="accent3">
                      <a:satMod val="175000"/>
                      <a:alpha val="40000"/>
                    </a:schemeClr>
                  </a:glow>
                </a:effectLst>
              </a:rPr>
              <a:t>.</a:t>
            </a:r>
            <a:r>
              <a:rPr lang="en-US" dirty="0"/>
              <a:t/>
            </a:r>
            <a:br>
              <a:rPr lang="en-US" dirty="0"/>
            </a:br>
            <a:endParaRPr lang="en-US" dirty="0"/>
          </a:p>
        </p:txBody>
      </p:sp>
      <p:sp>
        <p:nvSpPr>
          <p:cNvPr id="14343" name="Text Box 7"/>
          <p:cNvSpPr txBox="1">
            <a:spLocks noChangeArrowheads="1"/>
          </p:cNvSpPr>
          <p:nvPr/>
        </p:nvSpPr>
        <p:spPr bwMode="auto">
          <a:xfrm>
            <a:off x="4114800" y="0"/>
            <a:ext cx="4495800" cy="915988"/>
          </a:xfrm>
          <a:prstGeom prst="rect">
            <a:avLst/>
          </a:prstGeom>
          <a:noFill/>
          <a:ln w="9525">
            <a:noFill/>
            <a:miter lim="800000"/>
            <a:headEnd/>
            <a:tailEnd/>
          </a:ln>
          <a:effectLst/>
        </p:spPr>
        <p:txBody>
          <a:bodyPr>
            <a:spAutoFit/>
          </a:bodyPr>
          <a:lstStyle/>
          <a:p>
            <a:pPr algn="ctr">
              <a:spcBef>
                <a:spcPct val="50000"/>
              </a:spcBef>
              <a:defRPr/>
            </a:pPr>
            <a:r>
              <a:rPr lang="en-US" dirty="0"/>
              <a:t/>
            </a:r>
            <a:br>
              <a:rPr lang="en-US" dirty="0"/>
            </a:br>
            <a:r>
              <a:rPr lang="lt-LT" dirty="0">
                <a:effectLst>
                  <a:glow rad="63500">
                    <a:schemeClr val="accent3">
                      <a:satMod val="175000"/>
                      <a:alpha val="40000"/>
                    </a:schemeClr>
                  </a:glow>
                </a:effectLst>
              </a:rPr>
              <a:t>8. </a:t>
            </a:r>
            <a:r>
              <a:rPr lang="en-US" dirty="0">
                <a:effectLst>
                  <a:glow rad="63500">
                    <a:schemeClr val="accent3">
                      <a:satMod val="175000"/>
                      <a:alpha val="40000"/>
                    </a:schemeClr>
                  </a:glow>
                </a:effectLst>
              </a:rPr>
              <a:t>Tada </a:t>
            </a:r>
            <a:r>
              <a:rPr lang="en-US" dirty="0" err="1">
                <a:effectLst>
                  <a:glow rad="63500">
                    <a:schemeClr val="accent3">
                      <a:satMod val="175000"/>
                      <a:alpha val="40000"/>
                    </a:schemeClr>
                  </a:glow>
                </a:effectLst>
              </a:rPr>
              <a:t>su</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kempinėle</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iš</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kitos</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pusės</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dar</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nusausinti</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iš</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masės</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vandens</a:t>
            </a:r>
            <a:r>
              <a:rPr lang="en-US" dirty="0">
                <a:effectLst>
                  <a:glow rad="63500">
                    <a:schemeClr val="accent3">
                      <a:satMod val="175000"/>
                      <a:alpha val="40000"/>
                    </a:schemeClr>
                  </a:glow>
                </a:effectLst>
              </a:rPr>
              <a:t> </a:t>
            </a:r>
          </a:p>
        </p:txBody>
      </p:sp>
      <p:pic>
        <p:nvPicPr>
          <p:cNvPr id="14344" name="Picture 8" descr="PaperMaking17"/>
          <p:cNvPicPr>
            <a:picLocks noChangeAspect="1" noChangeArrowheads="1"/>
          </p:cNvPicPr>
          <p:nvPr/>
        </p:nvPicPr>
        <p:blipFill>
          <a:blip r:embed="rId3" cstate="print"/>
          <a:srcRect/>
          <a:stretch>
            <a:fillRect/>
          </a:stretch>
        </p:blipFill>
        <p:spPr bwMode="auto">
          <a:xfrm>
            <a:off x="152400" y="1219200"/>
            <a:ext cx="3873500" cy="5105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345" name="Picture 9" descr="PaperMaking20"/>
          <p:cNvPicPr>
            <a:picLocks noChangeAspect="1" noChangeArrowheads="1"/>
          </p:cNvPicPr>
          <p:nvPr/>
        </p:nvPicPr>
        <p:blipFill>
          <a:blip r:embed="rId4" cstate="print"/>
          <a:srcRect/>
          <a:stretch>
            <a:fillRect/>
          </a:stretch>
        </p:blipFill>
        <p:spPr bwMode="auto">
          <a:xfrm>
            <a:off x="4343400" y="1219200"/>
            <a:ext cx="4114800" cy="5105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fade">
                                      <p:cBhvr>
                                        <p:cTn id="7" dur="1000"/>
                                        <p:tgtEl>
                                          <p:spTgt spid="14342"/>
                                        </p:tgtEl>
                                      </p:cBhvr>
                                    </p:animEffect>
                                    <p:anim calcmode="lin" valueType="num">
                                      <p:cBhvr>
                                        <p:cTn id="8" dur="1000" fill="hold"/>
                                        <p:tgtEl>
                                          <p:spTgt spid="14342"/>
                                        </p:tgtEl>
                                        <p:attrNameLst>
                                          <p:attrName>ppt_x</p:attrName>
                                        </p:attrNameLst>
                                      </p:cBhvr>
                                      <p:tavLst>
                                        <p:tav tm="0">
                                          <p:val>
                                            <p:strVal val="#ppt_x"/>
                                          </p:val>
                                        </p:tav>
                                        <p:tav tm="100000">
                                          <p:val>
                                            <p:strVal val="#ppt_x"/>
                                          </p:val>
                                        </p:tav>
                                      </p:tavLst>
                                    </p:anim>
                                    <p:anim calcmode="lin" valueType="num">
                                      <p:cBhvr>
                                        <p:cTn id="9" dur="900" decel="100000" fill="hold"/>
                                        <p:tgtEl>
                                          <p:spTgt spid="1434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34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4343"/>
                                        </p:tgtEl>
                                        <p:attrNameLst>
                                          <p:attrName>style.visibility</p:attrName>
                                        </p:attrNameLst>
                                      </p:cBhvr>
                                      <p:to>
                                        <p:strVal val="visible"/>
                                      </p:to>
                                    </p:set>
                                    <p:animEffect transition="in" filter="fade">
                                      <p:cBhvr>
                                        <p:cTn id="15" dur="1000"/>
                                        <p:tgtEl>
                                          <p:spTgt spid="14343"/>
                                        </p:tgtEl>
                                      </p:cBhvr>
                                    </p:animEffect>
                                    <p:anim calcmode="lin" valueType="num">
                                      <p:cBhvr>
                                        <p:cTn id="16" dur="1000" fill="hold"/>
                                        <p:tgtEl>
                                          <p:spTgt spid="14343"/>
                                        </p:tgtEl>
                                        <p:attrNameLst>
                                          <p:attrName>ppt_x</p:attrName>
                                        </p:attrNameLst>
                                      </p:cBhvr>
                                      <p:tavLst>
                                        <p:tav tm="0">
                                          <p:val>
                                            <p:strVal val="#ppt_x"/>
                                          </p:val>
                                        </p:tav>
                                        <p:tav tm="100000">
                                          <p:val>
                                            <p:strVal val="#ppt_x"/>
                                          </p:val>
                                        </p:tav>
                                      </p:tavLst>
                                    </p:anim>
                                    <p:anim calcmode="lin" valueType="num">
                                      <p:cBhvr>
                                        <p:cTn id="17" dur="900" decel="100000" fill="hold"/>
                                        <p:tgtEl>
                                          <p:spTgt spid="1434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434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index"/>
          <p:cNvPicPr>
            <a:picLocks noChangeAspect="1" noChangeArrowheads="1"/>
          </p:cNvPicPr>
          <p:nvPr>
            <p:ph/>
          </p:nvPr>
        </p:nvPicPr>
        <p:blipFill>
          <a:blip r:embed="rId2" cstate="print"/>
          <a:srcRect/>
          <a:stretch>
            <a:fillRect/>
          </a:stretch>
        </p:blipFill>
        <p:spPr>
          <a:xfrm>
            <a:off x="0" y="0"/>
            <a:ext cx="9144000" cy="6858000"/>
          </a:xfrm>
          <a:noFill/>
        </p:spPr>
      </p:pic>
      <p:sp>
        <p:nvSpPr>
          <p:cNvPr id="16390" name="Text Box 6"/>
          <p:cNvSpPr txBox="1">
            <a:spLocks noChangeArrowheads="1"/>
          </p:cNvSpPr>
          <p:nvPr/>
        </p:nvSpPr>
        <p:spPr bwMode="auto">
          <a:xfrm>
            <a:off x="152400" y="228600"/>
            <a:ext cx="3962400" cy="641350"/>
          </a:xfrm>
          <a:prstGeom prst="rect">
            <a:avLst/>
          </a:prstGeom>
          <a:noFill/>
          <a:ln w="9525">
            <a:noFill/>
            <a:miter lim="800000"/>
            <a:headEnd/>
            <a:tailEnd/>
          </a:ln>
          <a:effectLst/>
        </p:spPr>
        <p:txBody>
          <a:bodyPr>
            <a:spAutoFit/>
          </a:bodyPr>
          <a:lstStyle/>
          <a:p>
            <a:pPr algn="ctr">
              <a:spcBef>
                <a:spcPct val="50000"/>
              </a:spcBef>
              <a:defRPr/>
            </a:pPr>
            <a:r>
              <a:rPr lang="lt-LT" dirty="0">
                <a:effectLst>
                  <a:glow rad="63500">
                    <a:schemeClr val="accent3">
                      <a:satMod val="175000"/>
                      <a:alpha val="40000"/>
                    </a:schemeClr>
                  </a:glow>
                </a:effectLst>
              </a:rPr>
              <a:t>9. </a:t>
            </a:r>
            <a:r>
              <a:rPr lang="en-US" dirty="0" err="1">
                <a:effectLst>
                  <a:glow rad="63500">
                    <a:schemeClr val="accent3">
                      <a:satMod val="175000"/>
                      <a:alpha val="40000"/>
                    </a:schemeClr>
                  </a:glow>
                </a:effectLst>
              </a:rPr>
              <a:t>Nukelti</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ekraną</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nuo</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masės</a:t>
            </a:r>
            <a:r>
              <a:rPr lang="en-US" dirty="0">
                <a:effectLst>
                  <a:glow rad="63500">
                    <a:schemeClr val="accent3">
                      <a:satMod val="175000"/>
                      <a:alpha val="40000"/>
                    </a:schemeClr>
                  </a:glow>
                </a:effectLst>
              </a:rPr>
              <a:t>.</a:t>
            </a:r>
            <a:br>
              <a:rPr lang="en-US" dirty="0">
                <a:effectLst>
                  <a:glow rad="63500">
                    <a:schemeClr val="accent3">
                      <a:satMod val="175000"/>
                      <a:alpha val="40000"/>
                    </a:schemeClr>
                  </a:glow>
                </a:effectLst>
              </a:rPr>
            </a:br>
            <a:r>
              <a:rPr lang="en-US" dirty="0" err="1">
                <a:effectLst>
                  <a:glow rad="63500">
                    <a:schemeClr val="accent3">
                      <a:satMod val="175000"/>
                      <a:alpha val="40000"/>
                    </a:schemeClr>
                  </a:glow>
                </a:effectLst>
              </a:rPr>
              <a:t>Ir</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taip</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pakartojame</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kelis</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sluoksnius</a:t>
            </a:r>
            <a:r>
              <a:rPr lang="en-US" dirty="0">
                <a:effectLst>
                  <a:glow rad="63500">
                    <a:schemeClr val="accent3">
                      <a:satMod val="175000"/>
                      <a:alpha val="40000"/>
                    </a:schemeClr>
                  </a:glow>
                </a:effectLst>
              </a:rPr>
              <a:t>. </a:t>
            </a:r>
          </a:p>
        </p:txBody>
      </p:sp>
      <p:sp>
        <p:nvSpPr>
          <p:cNvPr id="16391" name="Text Box 7"/>
          <p:cNvSpPr txBox="1">
            <a:spLocks noChangeArrowheads="1"/>
          </p:cNvSpPr>
          <p:nvPr/>
        </p:nvSpPr>
        <p:spPr bwMode="auto">
          <a:xfrm>
            <a:off x="4800600" y="228600"/>
            <a:ext cx="3657600" cy="641350"/>
          </a:xfrm>
          <a:prstGeom prst="rect">
            <a:avLst/>
          </a:prstGeom>
          <a:noFill/>
          <a:ln w="9525">
            <a:noFill/>
            <a:miter lim="800000"/>
            <a:headEnd/>
            <a:tailEnd/>
          </a:ln>
          <a:effectLst/>
        </p:spPr>
        <p:txBody>
          <a:bodyPr>
            <a:spAutoFit/>
          </a:bodyPr>
          <a:lstStyle/>
          <a:p>
            <a:pPr algn="ctr">
              <a:spcBef>
                <a:spcPct val="50000"/>
              </a:spcBef>
              <a:defRPr/>
            </a:pPr>
            <a:r>
              <a:rPr lang="lt-LT" dirty="0">
                <a:effectLst>
                  <a:glow rad="63500">
                    <a:schemeClr val="accent3">
                      <a:satMod val="175000"/>
                      <a:alpha val="40000"/>
                    </a:schemeClr>
                  </a:glow>
                </a:effectLst>
              </a:rPr>
              <a:t>10. </a:t>
            </a:r>
            <a:r>
              <a:rPr lang="en-US" dirty="0">
                <a:effectLst>
                  <a:glow rad="63500">
                    <a:schemeClr val="accent3">
                      <a:satMod val="175000"/>
                      <a:alpha val="40000"/>
                    </a:schemeClr>
                  </a:glow>
                </a:effectLst>
              </a:rPr>
              <a:t>Tada </a:t>
            </a:r>
            <a:r>
              <a:rPr lang="en-US" dirty="0" err="1">
                <a:effectLst>
                  <a:glow rad="63500">
                    <a:schemeClr val="accent3">
                      <a:satMod val="175000"/>
                      <a:alpha val="40000"/>
                    </a:schemeClr>
                  </a:glow>
                </a:effectLst>
              </a:rPr>
              <a:t>visus</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sluoksnius</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geriausia</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būtų</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suspausti</a:t>
            </a:r>
            <a:r>
              <a:rPr lang="en-US" dirty="0">
                <a:effectLst>
                  <a:glow rad="63500">
                    <a:schemeClr val="accent3">
                      <a:satMod val="175000"/>
                      <a:alpha val="40000"/>
                    </a:schemeClr>
                  </a:glow>
                </a:effectLst>
              </a:rPr>
              <a:t> </a:t>
            </a:r>
          </a:p>
        </p:txBody>
      </p:sp>
      <p:pic>
        <p:nvPicPr>
          <p:cNvPr id="16392" name="Picture 8" descr="PaperMaking22"/>
          <p:cNvPicPr>
            <a:picLocks noChangeAspect="1" noChangeArrowheads="1"/>
          </p:cNvPicPr>
          <p:nvPr/>
        </p:nvPicPr>
        <p:blipFill>
          <a:blip r:embed="rId3" cstate="print"/>
          <a:srcRect/>
          <a:stretch>
            <a:fillRect/>
          </a:stretch>
        </p:blipFill>
        <p:spPr bwMode="auto">
          <a:xfrm>
            <a:off x="228600" y="990600"/>
            <a:ext cx="3962400" cy="5384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6393" name="Picture 9" descr="PaperMaking34"/>
          <p:cNvPicPr>
            <a:picLocks noChangeAspect="1" noChangeArrowheads="1"/>
          </p:cNvPicPr>
          <p:nvPr/>
        </p:nvPicPr>
        <p:blipFill>
          <a:blip r:embed="rId4" cstate="print"/>
          <a:srcRect/>
          <a:stretch>
            <a:fillRect/>
          </a:stretch>
        </p:blipFill>
        <p:spPr bwMode="auto">
          <a:xfrm>
            <a:off x="4419600" y="990600"/>
            <a:ext cx="4241800" cy="2819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6394" name="Picture 10" descr="PaperMaking35"/>
          <p:cNvPicPr>
            <a:picLocks noChangeAspect="1" noChangeArrowheads="1"/>
          </p:cNvPicPr>
          <p:nvPr/>
        </p:nvPicPr>
        <p:blipFill>
          <a:blip r:embed="rId5" cstate="print"/>
          <a:srcRect/>
          <a:stretch>
            <a:fillRect/>
          </a:stretch>
        </p:blipFill>
        <p:spPr bwMode="auto">
          <a:xfrm>
            <a:off x="4419600" y="3886200"/>
            <a:ext cx="4241800" cy="2489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6390"/>
                                        </p:tgtEl>
                                        <p:attrNameLst>
                                          <p:attrName>style.visibility</p:attrName>
                                        </p:attrNameLst>
                                      </p:cBhvr>
                                      <p:to>
                                        <p:strVal val="visible"/>
                                      </p:to>
                                    </p:set>
                                    <p:animEffect transition="in" filter="fade">
                                      <p:cBhvr>
                                        <p:cTn id="7" dur="1000"/>
                                        <p:tgtEl>
                                          <p:spTgt spid="16390"/>
                                        </p:tgtEl>
                                      </p:cBhvr>
                                    </p:animEffect>
                                    <p:anim calcmode="lin" valueType="num">
                                      <p:cBhvr>
                                        <p:cTn id="8" dur="1000" fill="hold"/>
                                        <p:tgtEl>
                                          <p:spTgt spid="16390"/>
                                        </p:tgtEl>
                                        <p:attrNameLst>
                                          <p:attrName>ppt_x</p:attrName>
                                        </p:attrNameLst>
                                      </p:cBhvr>
                                      <p:tavLst>
                                        <p:tav tm="0">
                                          <p:val>
                                            <p:strVal val="#ppt_x"/>
                                          </p:val>
                                        </p:tav>
                                        <p:tav tm="100000">
                                          <p:val>
                                            <p:strVal val="#ppt_x"/>
                                          </p:val>
                                        </p:tav>
                                      </p:tavLst>
                                    </p:anim>
                                    <p:anim calcmode="lin" valueType="num">
                                      <p:cBhvr>
                                        <p:cTn id="9" dur="900" decel="100000" fill="hold"/>
                                        <p:tgtEl>
                                          <p:spTgt spid="1639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639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6391"/>
                                        </p:tgtEl>
                                        <p:attrNameLst>
                                          <p:attrName>style.visibility</p:attrName>
                                        </p:attrNameLst>
                                      </p:cBhvr>
                                      <p:to>
                                        <p:strVal val="visible"/>
                                      </p:to>
                                    </p:set>
                                    <p:animEffect transition="in" filter="fade">
                                      <p:cBhvr>
                                        <p:cTn id="15" dur="1000"/>
                                        <p:tgtEl>
                                          <p:spTgt spid="16391"/>
                                        </p:tgtEl>
                                      </p:cBhvr>
                                    </p:animEffect>
                                    <p:anim calcmode="lin" valueType="num">
                                      <p:cBhvr>
                                        <p:cTn id="16" dur="1000" fill="hold"/>
                                        <p:tgtEl>
                                          <p:spTgt spid="16391"/>
                                        </p:tgtEl>
                                        <p:attrNameLst>
                                          <p:attrName>ppt_x</p:attrName>
                                        </p:attrNameLst>
                                      </p:cBhvr>
                                      <p:tavLst>
                                        <p:tav tm="0">
                                          <p:val>
                                            <p:strVal val="#ppt_x"/>
                                          </p:val>
                                        </p:tav>
                                        <p:tav tm="100000">
                                          <p:val>
                                            <p:strVal val="#ppt_x"/>
                                          </p:val>
                                        </p:tav>
                                      </p:tavLst>
                                    </p:anim>
                                    <p:anim calcmode="lin" valueType="num">
                                      <p:cBhvr>
                                        <p:cTn id="17" dur="900" decel="100000" fill="hold"/>
                                        <p:tgtEl>
                                          <p:spTgt spid="16391"/>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639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index"/>
          <p:cNvPicPr>
            <a:picLocks noChangeAspect="1" noChangeArrowheads="1"/>
          </p:cNvPicPr>
          <p:nvPr>
            <p:ph/>
          </p:nvPr>
        </p:nvPicPr>
        <p:blipFill>
          <a:blip r:embed="rId2" cstate="print"/>
          <a:srcRect/>
          <a:stretch>
            <a:fillRect/>
          </a:stretch>
        </p:blipFill>
        <p:spPr>
          <a:xfrm>
            <a:off x="0" y="0"/>
            <a:ext cx="9144000" cy="6858000"/>
          </a:xfrm>
          <a:noFill/>
        </p:spPr>
      </p:pic>
      <p:sp>
        <p:nvSpPr>
          <p:cNvPr id="18438" name="Text Box 6"/>
          <p:cNvSpPr txBox="1">
            <a:spLocks noChangeArrowheads="1"/>
          </p:cNvSpPr>
          <p:nvPr/>
        </p:nvSpPr>
        <p:spPr bwMode="auto">
          <a:xfrm>
            <a:off x="0" y="-152400"/>
            <a:ext cx="4191000" cy="2014538"/>
          </a:xfrm>
          <a:prstGeom prst="rect">
            <a:avLst/>
          </a:prstGeom>
          <a:noFill/>
          <a:ln w="9525">
            <a:noFill/>
            <a:miter lim="800000"/>
            <a:headEnd/>
            <a:tailEnd/>
          </a:ln>
          <a:effectLst/>
        </p:spPr>
        <p:txBody>
          <a:bodyPr>
            <a:spAutoFit/>
          </a:bodyPr>
          <a:lstStyle/>
          <a:p>
            <a:pPr algn="ctr">
              <a:spcBef>
                <a:spcPct val="50000"/>
              </a:spcBef>
              <a:defRPr/>
            </a:pPr>
            <a:r>
              <a:rPr lang="en-US" dirty="0">
                <a:solidFill>
                  <a:schemeClr val="tx1">
                    <a:lumMod val="95000"/>
                    <a:lumOff val="5000"/>
                  </a:schemeClr>
                </a:solidFill>
              </a:rPr>
              <a:t/>
            </a:r>
            <a:br>
              <a:rPr lang="en-US" dirty="0">
                <a:solidFill>
                  <a:schemeClr val="tx1">
                    <a:lumMod val="95000"/>
                    <a:lumOff val="5000"/>
                  </a:schemeClr>
                </a:solidFill>
              </a:rPr>
            </a:br>
            <a:r>
              <a:rPr lang="lt-LT" dirty="0">
                <a:solidFill>
                  <a:schemeClr val="tx1">
                    <a:lumMod val="95000"/>
                    <a:lumOff val="5000"/>
                  </a:schemeClr>
                </a:solidFill>
                <a:effectLst>
                  <a:glow rad="63500">
                    <a:schemeClr val="accent3">
                      <a:satMod val="175000"/>
                      <a:alpha val="40000"/>
                    </a:schemeClr>
                  </a:glow>
                </a:effectLst>
              </a:rPr>
              <a:t>11. </a:t>
            </a:r>
            <a:r>
              <a:rPr lang="en-US" dirty="0" err="1">
                <a:solidFill>
                  <a:schemeClr val="tx1">
                    <a:lumMod val="95000"/>
                    <a:lumOff val="5000"/>
                  </a:schemeClr>
                </a:solidFill>
                <a:effectLst>
                  <a:glow rad="63500">
                    <a:schemeClr val="accent3">
                      <a:satMod val="175000"/>
                      <a:alpha val="40000"/>
                    </a:schemeClr>
                  </a:glow>
                </a:effectLst>
              </a:rPr>
              <a:t>Ir</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džiovinti</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gerai</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vėdinamoje</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vietoje</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Popieriaus</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krašteliai</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tikrinami</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tik</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nuo</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kampų</a:t>
            </a:r>
            <a:r>
              <a:rPr lang="en-US" dirty="0">
                <a:solidFill>
                  <a:schemeClr val="tx1">
                    <a:lumMod val="95000"/>
                    <a:lumOff val="5000"/>
                  </a:schemeClr>
                </a:solidFill>
                <a:effectLst>
                  <a:glow rad="63500">
                    <a:schemeClr val="accent3">
                      <a:satMod val="175000"/>
                      <a:alpha val="40000"/>
                    </a:schemeClr>
                  </a:glow>
                </a:effectLst>
              </a:rPr>
              <a:t>.</a:t>
            </a:r>
            <a:br>
              <a:rPr lang="en-US" dirty="0">
                <a:solidFill>
                  <a:schemeClr val="tx1">
                    <a:lumMod val="95000"/>
                    <a:lumOff val="5000"/>
                  </a:schemeClr>
                </a:solidFill>
                <a:effectLst>
                  <a:glow rad="63500">
                    <a:schemeClr val="accent3">
                      <a:satMod val="175000"/>
                      <a:alpha val="40000"/>
                    </a:schemeClr>
                  </a:glow>
                </a:effectLst>
              </a:rPr>
            </a:br>
            <a:r>
              <a:rPr lang="en-US" dirty="0" err="1">
                <a:solidFill>
                  <a:schemeClr val="tx1">
                    <a:lumMod val="95000"/>
                    <a:lumOff val="5000"/>
                  </a:schemeClr>
                </a:solidFill>
                <a:effectLst>
                  <a:glow rad="63500">
                    <a:schemeClr val="accent3">
                      <a:satMod val="175000"/>
                      <a:alpha val="40000"/>
                    </a:schemeClr>
                  </a:glow>
                </a:effectLst>
              </a:rPr>
              <a:t>Išimame</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iš</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anklodės</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ir</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dedame</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vietose</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kur</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galėtų</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džiūti</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ar</a:t>
            </a:r>
            <a:r>
              <a:rPr lang="en-US" dirty="0">
                <a:solidFill>
                  <a:schemeClr val="tx1">
                    <a:lumMod val="95000"/>
                    <a:lumOff val="5000"/>
                  </a:schemeClr>
                </a:solidFill>
                <a:effectLst>
                  <a:glow rad="63500">
                    <a:schemeClr val="accent3">
                      <a:satMod val="175000"/>
                      <a:alpha val="40000"/>
                    </a:schemeClr>
                  </a:glow>
                </a:effectLst>
              </a:rPr>
              <a:t> tai </a:t>
            </a:r>
            <a:r>
              <a:rPr lang="en-US" dirty="0" err="1">
                <a:solidFill>
                  <a:schemeClr val="tx1">
                    <a:lumMod val="95000"/>
                    <a:lumOff val="5000"/>
                  </a:schemeClr>
                </a:solidFill>
                <a:effectLst>
                  <a:glow rad="63500">
                    <a:schemeClr val="accent3">
                      <a:satMod val="175000"/>
                      <a:alpha val="40000"/>
                    </a:schemeClr>
                  </a:glow>
                </a:effectLst>
              </a:rPr>
              <a:t>lipinti</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prie</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stiklo</a:t>
            </a:r>
            <a:r>
              <a:rPr lang="en-US" dirty="0">
                <a:solidFill>
                  <a:schemeClr val="tx1">
                    <a:lumMod val="95000"/>
                    <a:lumOff val="5000"/>
                  </a:schemeClr>
                </a:solidFill>
                <a:effectLst>
                  <a:glow rad="63500">
                    <a:schemeClr val="accent3">
                      <a:satMod val="175000"/>
                      <a:alpha val="40000"/>
                    </a:schemeClr>
                  </a:glow>
                </a:effectLst>
              </a:rPr>
              <a:t>, </a:t>
            </a:r>
            <a:r>
              <a:rPr lang="en-US" dirty="0" err="1">
                <a:solidFill>
                  <a:schemeClr val="tx1">
                    <a:lumMod val="95000"/>
                    <a:lumOff val="5000"/>
                  </a:schemeClr>
                </a:solidFill>
                <a:effectLst>
                  <a:glow rad="63500">
                    <a:schemeClr val="accent3">
                      <a:satMod val="175000"/>
                      <a:alpha val="40000"/>
                    </a:schemeClr>
                  </a:glow>
                </a:effectLst>
              </a:rPr>
              <a:t>arba</a:t>
            </a:r>
            <a:r>
              <a:rPr lang="en-US" dirty="0">
                <a:solidFill>
                  <a:schemeClr val="tx1">
                    <a:lumMod val="95000"/>
                    <a:lumOff val="5000"/>
                  </a:schemeClr>
                </a:solidFill>
                <a:effectLst>
                  <a:glow rad="63500">
                    <a:schemeClr val="accent3">
                      <a:satMod val="175000"/>
                      <a:alpha val="40000"/>
                    </a:schemeClr>
                  </a:glow>
                </a:effectLst>
              </a:rPr>
              <a:t> ant </a:t>
            </a:r>
            <a:r>
              <a:rPr lang="en-US" dirty="0" err="1">
                <a:solidFill>
                  <a:schemeClr val="tx1">
                    <a:lumMod val="95000"/>
                    <a:lumOff val="5000"/>
                  </a:schemeClr>
                </a:solidFill>
                <a:effectLst>
                  <a:glow rad="63500">
                    <a:schemeClr val="accent3">
                      <a:satMod val="175000"/>
                      <a:alpha val="40000"/>
                    </a:schemeClr>
                  </a:glow>
                </a:effectLst>
              </a:rPr>
              <a:t>stalo</a:t>
            </a:r>
            <a:r>
              <a:rPr lang="en-US" dirty="0">
                <a:solidFill>
                  <a:schemeClr val="tx1">
                    <a:lumMod val="95000"/>
                    <a:lumOff val="5000"/>
                  </a:schemeClr>
                </a:solidFill>
                <a:effectLst>
                  <a:glow rad="63500">
                    <a:schemeClr val="accent3">
                      <a:satMod val="175000"/>
                      <a:alpha val="40000"/>
                    </a:schemeClr>
                  </a:glow>
                </a:effectLst>
              </a:rPr>
              <a:t> </a:t>
            </a:r>
          </a:p>
        </p:txBody>
      </p:sp>
      <p:sp>
        <p:nvSpPr>
          <p:cNvPr id="18439" name="Text Box 7"/>
          <p:cNvSpPr txBox="1">
            <a:spLocks noChangeArrowheads="1"/>
          </p:cNvSpPr>
          <p:nvPr/>
        </p:nvSpPr>
        <p:spPr bwMode="auto">
          <a:xfrm>
            <a:off x="4953000" y="152400"/>
            <a:ext cx="3810000" cy="915988"/>
          </a:xfrm>
          <a:prstGeom prst="rect">
            <a:avLst/>
          </a:prstGeom>
          <a:noFill/>
          <a:ln w="9525">
            <a:noFill/>
            <a:miter lim="800000"/>
            <a:headEnd/>
            <a:tailEnd/>
          </a:ln>
          <a:effectLst/>
        </p:spPr>
        <p:txBody>
          <a:bodyPr>
            <a:spAutoFit/>
          </a:bodyPr>
          <a:lstStyle/>
          <a:p>
            <a:pPr algn="ctr">
              <a:spcBef>
                <a:spcPct val="50000"/>
              </a:spcBef>
              <a:defRPr/>
            </a:pPr>
            <a:r>
              <a:rPr lang="lt-LT" dirty="0">
                <a:effectLst>
                  <a:glow rad="63500">
                    <a:schemeClr val="accent3">
                      <a:satMod val="175000"/>
                      <a:alpha val="40000"/>
                    </a:schemeClr>
                  </a:glow>
                </a:effectLst>
              </a:rPr>
              <a:t>12. </a:t>
            </a:r>
            <a:r>
              <a:rPr lang="en-US" dirty="0" err="1">
                <a:effectLst>
                  <a:glow rad="63500">
                    <a:schemeClr val="accent3">
                      <a:satMod val="175000"/>
                      <a:alpha val="40000"/>
                    </a:schemeClr>
                  </a:glow>
                </a:effectLst>
              </a:rPr>
              <a:t>Gaunasi</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šiurkštaus</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paviršiaus</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nors</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priklauso</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kur</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džiovinamas</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popierius</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popieriaus</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lapai</a:t>
            </a:r>
            <a:r>
              <a:rPr lang="en-US" dirty="0">
                <a:effectLst>
                  <a:glow rad="63500">
                    <a:schemeClr val="accent3">
                      <a:satMod val="175000"/>
                      <a:alpha val="40000"/>
                    </a:schemeClr>
                  </a:glow>
                </a:effectLst>
              </a:rPr>
              <a:t> </a:t>
            </a:r>
          </a:p>
        </p:txBody>
      </p:sp>
      <p:pic>
        <p:nvPicPr>
          <p:cNvPr id="18440" name="Picture 8" descr="PaperMaking38"/>
          <p:cNvPicPr>
            <a:picLocks noChangeAspect="1" noChangeArrowheads="1"/>
          </p:cNvPicPr>
          <p:nvPr/>
        </p:nvPicPr>
        <p:blipFill>
          <a:blip r:embed="rId3" cstate="print"/>
          <a:srcRect/>
          <a:stretch>
            <a:fillRect/>
          </a:stretch>
        </p:blipFill>
        <p:spPr bwMode="auto">
          <a:xfrm>
            <a:off x="228600" y="1905000"/>
            <a:ext cx="3657600" cy="4622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8441" name="Picture 9" descr="PaperMaking39"/>
          <p:cNvPicPr>
            <a:picLocks noChangeAspect="1" noChangeArrowheads="1"/>
          </p:cNvPicPr>
          <p:nvPr/>
        </p:nvPicPr>
        <p:blipFill>
          <a:blip r:embed="rId4" cstate="print"/>
          <a:srcRect/>
          <a:stretch>
            <a:fillRect/>
          </a:stretch>
        </p:blipFill>
        <p:spPr bwMode="auto">
          <a:xfrm>
            <a:off x="4267200" y="1371600"/>
            <a:ext cx="4589463" cy="5105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8438"/>
                                        </p:tgtEl>
                                        <p:attrNameLst>
                                          <p:attrName>style.visibility</p:attrName>
                                        </p:attrNameLst>
                                      </p:cBhvr>
                                      <p:to>
                                        <p:strVal val="visible"/>
                                      </p:to>
                                    </p:set>
                                    <p:animEffect transition="in" filter="fade">
                                      <p:cBhvr>
                                        <p:cTn id="7" dur="1000"/>
                                        <p:tgtEl>
                                          <p:spTgt spid="18438"/>
                                        </p:tgtEl>
                                      </p:cBhvr>
                                    </p:animEffect>
                                    <p:anim calcmode="lin" valueType="num">
                                      <p:cBhvr>
                                        <p:cTn id="8" dur="1000" fill="hold"/>
                                        <p:tgtEl>
                                          <p:spTgt spid="18438"/>
                                        </p:tgtEl>
                                        <p:attrNameLst>
                                          <p:attrName>ppt_x</p:attrName>
                                        </p:attrNameLst>
                                      </p:cBhvr>
                                      <p:tavLst>
                                        <p:tav tm="0">
                                          <p:val>
                                            <p:strVal val="#ppt_x"/>
                                          </p:val>
                                        </p:tav>
                                        <p:tav tm="100000">
                                          <p:val>
                                            <p:strVal val="#ppt_x"/>
                                          </p:val>
                                        </p:tav>
                                      </p:tavLst>
                                    </p:anim>
                                    <p:anim calcmode="lin" valueType="num">
                                      <p:cBhvr>
                                        <p:cTn id="9" dur="900" decel="100000" fill="hold"/>
                                        <p:tgtEl>
                                          <p:spTgt spid="1843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843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8439"/>
                                        </p:tgtEl>
                                        <p:attrNameLst>
                                          <p:attrName>style.visibility</p:attrName>
                                        </p:attrNameLst>
                                      </p:cBhvr>
                                      <p:to>
                                        <p:strVal val="visible"/>
                                      </p:to>
                                    </p:set>
                                    <p:animEffect transition="in" filter="fade">
                                      <p:cBhvr>
                                        <p:cTn id="15" dur="1000"/>
                                        <p:tgtEl>
                                          <p:spTgt spid="18439"/>
                                        </p:tgtEl>
                                      </p:cBhvr>
                                    </p:animEffect>
                                    <p:anim calcmode="lin" valueType="num">
                                      <p:cBhvr>
                                        <p:cTn id="16" dur="1000" fill="hold"/>
                                        <p:tgtEl>
                                          <p:spTgt spid="18439"/>
                                        </p:tgtEl>
                                        <p:attrNameLst>
                                          <p:attrName>ppt_x</p:attrName>
                                        </p:attrNameLst>
                                      </p:cBhvr>
                                      <p:tavLst>
                                        <p:tav tm="0">
                                          <p:val>
                                            <p:strVal val="#ppt_x"/>
                                          </p:val>
                                        </p:tav>
                                        <p:tav tm="100000">
                                          <p:val>
                                            <p:strVal val="#ppt_x"/>
                                          </p:val>
                                        </p:tav>
                                      </p:tavLst>
                                    </p:anim>
                                    <p:anim calcmode="lin" valueType="num">
                                      <p:cBhvr>
                                        <p:cTn id="17" dur="900" decel="100000" fill="hold"/>
                                        <p:tgtEl>
                                          <p:spTgt spid="1843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843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9" descr="http://www.dovisa.lt/wp-content/uploads/2010/04/popierius-006.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9" name="Text Box 7"/>
          <p:cNvSpPr txBox="1">
            <a:spLocks noChangeArrowheads="1"/>
          </p:cNvSpPr>
          <p:nvPr/>
        </p:nvSpPr>
        <p:spPr bwMode="auto">
          <a:xfrm>
            <a:off x="304800" y="152400"/>
            <a:ext cx="4724400" cy="6248400"/>
          </a:xfrm>
          <a:prstGeom prst="rect">
            <a:avLst/>
          </a:prstGeom>
          <a:noFill/>
          <a:ln w="9525">
            <a:noFill/>
            <a:miter lim="800000"/>
            <a:headEnd/>
            <a:tailEnd/>
          </a:ln>
        </p:spPr>
        <p:txBody>
          <a:bodyPr>
            <a:spAutoFit/>
          </a:bodyPr>
          <a:lstStyle/>
          <a:p>
            <a:r>
              <a:rPr lang="en-US" sz="2000">
                <a:solidFill>
                  <a:schemeClr val="bg1"/>
                </a:solidFill>
              </a:rPr>
              <a:t>Šiais laikais nusipirkti balto popieriaus lapą yra labai paprasta ir visai nebrangu. Šimtai ar net tūkstančiai žmonių triūsia popieriaus gamybos pramonėje, kad mus suptų kalnai popieriaus (knygos, žurnalai, servetėlės, etc.). Todėl mintis pačiam gaminti popierių gali pasirodyti kiek beprotiška ir beprasmiška. Tačiau, jeigu norite turėti kažką išskirtinio ir nepanašaus į nieką kitą iš "popierinio" pasaulio atstovų, esančių Jūsų namuose, verta skirti valandą-kitą ir pačiam, savo rankų pagalbą tą padaryti.</a:t>
            </a:r>
          </a:p>
          <a:p>
            <a:endParaRPr lang="en-US" sz="2000">
              <a:solidFill>
                <a:schemeClr val="bg1"/>
              </a:solidFill>
            </a:endParaRPr>
          </a:p>
          <a:p>
            <a:r>
              <a:rPr lang="en-US" sz="2000">
                <a:solidFill>
                  <a:schemeClr val="bg1"/>
                </a:solidFill>
              </a:rPr>
              <a:t>Eiti į mišką, kirsti medžių, jų vežti tikrai neprireiks. Tą palikime daryti didelėms gamyklom, o namuose popierių galima pagaminti daug paprastesnėmis priemonėmis.</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p:cTn id="7" dur="1000" fill="hold"/>
                                        <p:tgtEl>
                                          <p:spTgt spid="14339"/>
                                        </p:tgtEl>
                                        <p:attrNameLst>
                                          <p:attrName>ppt_w</p:attrName>
                                        </p:attrNameLst>
                                      </p:cBhvr>
                                      <p:tavLst>
                                        <p:tav tm="0">
                                          <p:val>
                                            <p:fltVal val="0"/>
                                          </p:val>
                                        </p:tav>
                                        <p:tav tm="100000">
                                          <p:val>
                                            <p:strVal val="#ppt_w"/>
                                          </p:val>
                                        </p:tav>
                                      </p:tavLst>
                                    </p:anim>
                                    <p:anim calcmode="lin" valueType="num">
                                      <p:cBhvr>
                                        <p:cTn id="8" dur="1000" fill="hold"/>
                                        <p:tgtEl>
                                          <p:spTgt spid="14339"/>
                                        </p:tgtEl>
                                        <p:attrNameLst>
                                          <p:attrName>ppt_h</p:attrName>
                                        </p:attrNameLst>
                                      </p:cBhvr>
                                      <p:tavLst>
                                        <p:tav tm="0">
                                          <p:val>
                                            <p:fltVal val="0"/>
                                          </p:val>
                                        </p:tav>
                                        <p:tav tm="100000">
                                          <p:val>
                                            <p:strVal val="#ppt_h"/>
                                          </p:val>
                                        </p:tav>
                                      </p:tavLst>
                                    </p:anim>
                                    <p:anim calcmode="lin" valueType="num">
                                      <p:cBhvr>
                                        <p:cTn id="9" dur="1000" fill="hold"/>
                                        <p:tgtEl>
                                          <p:spTgt spid="1433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433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images10"/>
          <p:cNvPicPr>
            <a:picLocks noChangeAspect="1" noChangeArrowheads="1"/>
          </p:cNvPicPr>
          <p:nvPr>
            <p:ph/>
          </p:nvPr>
        </p:nvPicPr>
        <p:blipFill>
          <a:blip r:embed="rId2" cstate="print"/>
          <a:srcRect/>
          <a:stretch>
            <a:fillRect/>
          </a:stretch>
        </p:blipFill>
        <p:spPr>
          <a:xfrm>
            <a:off x="0" y="0"/>
            <a:ext cx="9144000" cy="6858000"/>
          </a:xfrm>
          <a:noFill/>
        </p:spPr>
      </p:pic>
      <p:sp>
        <p:nvSpPr>
          <p:cNvPr id="15363" name="Text Box 6"/>
          <p:cNvSpPr txBox="1">
            <a:spLocks noChangeArrowheads="1"/>
          </p:cNvSpPr>
          <p:nvPr/>
        </p:nvSpPr>
        <p:spPr bwMode="auto">
          <a:xfrm>
            <a:off x="533400" y="2590800"/>
            <a:ext cx="8305800" cy="1108075"/>
          </a:xfrm>
          <a:prstGeom prst="rect">
            <a:avLst/>
          </a:prstGeom>
          <a:noFill/>
          <a:ln w="9525">
            <a:noFill/>
            <a:miter lim="800000"/>
            <a:headEnd/>
            <a:tailEnd/>
          </a:ln>
        </p:spPr>
        <p:txBody>
          <a:bodyPr>
            <a:spAutoFit/>
          </a:bodyPr>
          <a:lstStyle/>
          <a:p>
            <a:pPr algn="ctr">
              <a:spcBef>
                <a:spcPct val="50000"/>
              </a:spcBef>
            </a:pPr>
            <a:r>
              <a:rPr lang="en-US" sz="6600">
                <a:latin typeface="Baskerville Old Face" pitchFamily="18" charset="0"/>
              </a:rPr>
              <a:t>A</a:t>
            </a:r>
            <a:r>
              <a:rPr lang="lt-LT" sz="6600">
                <a:latin typeface="Baskerville Old Face" pitchFamily="18" charset="0"/>
              </a:rPr>
              <a:t>ČIŪ</a:t>
            </a:r>
            <a:r>
              <a:rPr lang="en-US" sz="6600">
                <a:latin typeface="Baskerville Old Face" pitchFamily="18" charset="0"/>
              </a:rPr>
              <a:t> U</a:t>
            </a:r>
            <a:r>
              <a:rPr lang="lt-LT" sz="6600">
                <a:latin typeface="Baskerville Old Face" pitchFamily="18" charset="0"/>
              </a:rPr>
              <a:t>Ž</a:t>
            </a:r>
            <a:r>
              <a:rPr lang="en-US" sz="6600">
                <a:latin typeface="Baskerville Old Face" pitchFamily="18" charset="0"/>
              </a:rPr>
              <a:t> D</a:t>
            </a:r>
            <a:r>
              <a:rPr lang="lt-LT" sz="6600">
                <a:latin typeface="Baskerville Old Face" pitchFamily="18" charset="0"/>
              </a:rPr>
              <a:t>Ė</a:t>
            </a:r>
            <a:r>
              <a:rPr lang="en-US" sz="6600">
                <a:latin typeface="Baskerville Old Face" pitchFamily="18" charset="0"/>
              </a:rPr>
              <a:t>MES</a:t>
            </a:r>
            <a:r>
              <a:rPr lang="lt-LT" sz="6600">
                <a:latin typeface="Baskerville Old Face" pitchFamily="18" charset="0"/>
              </a:rPr>
              <a:t>Į</a:t>
            </a:r>
            <a:r>
              <a:rPr lang="lt-LT" sz="6600">
                <a:latin typeface="Baskerville Old Face" pitchFamily="18" charset="0"/>
                <a:cs typeface="Arial" charset="0"/>
              </a:rPr>
              <a:t>☺</a:t>
            </a:r>
          </a:p>
        </p:txBody>
      </p:sp>
    </p:spTree>
  </p:cSld>
  <p:clrMapOvr>
    <a:masterClrMapping/>
  </p:clrMapOvr>
  <p:transition>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office_paper_popierius"/>
          <p:cNvPicPr>
            <a:picLocks noChangeAspect="1" noChangeArrowheads="1"/>
          </p:cNvPicPr>
          <p:nvPr>
            <p:ph/>
          </p:nvPr>
        </p:nvPicPr>
        <p:blipFill>
          <a:blip r:embed="rId2" cstate="print"/>
          <a:srcRect/>
          <a:stretch>
            <a:fillRect/>
          </a:stretch>
        </p:blipFill>
        <p:spPr>
          <a:xfrm>
            <a:off x="0" y="0"/>
            <a:ext cx="9144000" cy="6858000"/>
          </a:xfrm>
          <a:noFill/>
        </p:spPr>
      </p:pic>
      <p:sp>
        <p:nvSpPr>
          <p:cNvPr id="3075" name="Text Box 7"/>
          <p:cNvSpPr txBox="1">
            <a:spLocks noChangeArrowheads="1"/>
          </p:cNvSpPr>
          <p:nvPr/>
        </p:nvSpPr>
        <p:spPr bwMode="auto">
          <a:xfrm>
            <a:off x="2438400" y="457200"/>
            <a:ext cx="5562600" cy="4400550"/>
          </a:xfrm>
          <a:prstGeom prst="rect">
            <a:avLst/>
          </a:prstGeom>
          <a:noFill/>
          <a:ln w="9525">
            <a:noFill/>
            <a:miter lim="800000"/>
            <a:headEnd/>
            <a:tailEnd/>
          </a:ln>
        </p:spPr>
        <p:txBody>
          <a:bodyPr>
            <a:spAutoFit/>
          </a:bodyPr>
          <a:lstStyle/>
          <a:p>
            <a:pPr algn="ctr"/>
            <a:r>
              <a:rPr lang="pl-PL" sz="2000" b="1">
                <a:solidFill>
                  <a:srgbClr val="002060"/>
                </a:solidFill>
              </a:rPr>
              <a:t>Popierius</a:t>
            </a:r>
            <a:r>
              <a:rPr lang="pl-PL" sz="2000">
                <a:solidFill>
                  <a:srgbClr val="002060"/>
                </a:solidFill>
              </a:rPr>
              <a:t> – plona, plokščia medžiaga, gaminama presuojant pluoštą. Paprastai naudojamas natūralus pluoštas </a:t>
            </a:r>
            <a:r>
              <a:rPr lang="lt-LT" sz="2000">
                <a:solidFill>
                  <a:srgbClr val="002060"/>
                </a:solidFill>
              </a:rPr>
              <a:t>celiuliozės</a:t>
            </a:r>
            <a:r>
              <a:rPr lang="pl-PL" sz="2000">
                <a:solidFill>
                  <a:srgbClr val="002060"/>
                </a:solidFill>
              </a:rPr>
              <a:t> pagrindu, dažniausiai gaminamas iš medienos masės (dažniausiai minkštos medienos, pavyzdžiui, kanadinės eglės). </a:t>
            </a:r>
            <a:r>
              <a:rPr lang="en-US" sz="2000">
                <a:solidFill>
                  <a:srgbClr val="002060"/>
                </a:solidFill>
              </a:rPr>
              <a:t>Kartais naudojamas </a:t>
            </a:r>
            <a:r>
              <a:rPr lang="lt-LT" sz="2000">
                <a:solidFill>
                  <a:srgbClr val="002060"/>
                </a:solidFill>
              </a:rPr>
              <a:t>medvilnės,lino</a:t>
            </a:r>
            <a:r>
              <a:rPr lang="en-US" sz="2000">
                <a:solidFill>
                  <a:srgbClr val="002060"/>
                </a:solidFill>
              </a:rPr>
              <a:t> ar </a:t>
            </a:r>
            <a:r>
              <a:rPr lang="lt-LT" sz="2000">
                <a:solidFill>
                  <a:srgbClr val="002060"/>
                </a:solidFill>
              </a:rPr>
              <a:t>kanapių</a:t>
            </a:r>
            <a:r>
              <a:rPr lang="en-US" sz="2000">
                <a:solidFill>
                  <a:srgbClr val="002060"/>
                </a:solidFill>
              </a:rPr>
              <a:t> pluoštas.</a:t>
            </a:r>
            <a:endParaRPr lang="en-US" sz="2000" b="1">
              <a:solidFill>
                <a:srgbClr val="002060"/>
              </a:solidFill>
            </a:endParaRPr>
          </a:p>
          <a:p>
            <a:pPr algn="ctr">
              <a:buFontTx/>
              <a:buChar char="•"/>
            </a:pPr>
            <a:r>
              <a:rPr lang="en-US" sz="2000" b="1">
                <a:solidFill>
                  <a:srgbClr val="002060"/>
                </a:solidFill>
              </a:rPr>
              <a:t>Gamyba</a:t>
            </a:r>
          </a:p>
          <a:p>
            <a:pPr algn="ctr">
              <a:buFontTx/>
              <a:buChar char="•"/>
            </a:pPr>
            <a:r>
              <a:rPr lang="en-US" sz="2000" b="1">
                <a:solidFill>
                  <a:srgbClr val="002060"/>
                </a:solidFill>
              </a:rPr>
              <a:t>Degimas</a:t>
            </a:r>
          </a:p>
          <a:p>
            <a:pPr algn="ctr">
              <a:buFontTx/>
              <a:buChar char="•"/>
            </a:pPr>
            <a:r>
              <a:rPr lang="en-US" sz="2000" b="1">
                <a:solidFill>
                  <a:srgbClr val="002060"/>
                </a:solidFill>
              </a:rPr>
              <a:t>Pluošto paruošimas</a:t>
            </a:r>
          </a:p>
          <a:p>
            <a:pPr algn="ctr">
              <a:buFontTx/>
              <a:buChar char="•"/>
            </a:pPr>
            <a:r>
              <a:rPr lang="en-US" sz="2000" b="1">
                <a:solidFill>
                  <a:srgbClr val="002060"/>
                </a:solidFill>
              </a:rPr>
              <a:t>Lapų formavimas</a:t>
            </a:r>
          </a:p>
          <a:p>
            <a:pPr algn="ctr">
              <a:buFontTx/>
              <a:buChar char="•"/>
            </a:pPr>
            <a:r>
              <a:rPr lang="en-US" sz="2000" b="1">
                <a:solidFill>
                  <a:srgbClr val="002060"/>
                </a:solidFill>
              </a:rPr>
              <a:t>Pagerinimas</a:t>
            </a:r>
          </a:p>
          <a:p>
            <a:pPr algn="ctr">
              <a:buFontTx/>
              <a:buChar char="•"/>
            </a:pPr>
            <a:r>
              <a:rPr lang="en-US" sz="2000" b="1">
                <a:solidFill>
                  <a:srgbClr val="002060"/>
                </a:solidFill>
              </a:rPr>
              <a:t>Džiovinimas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800" decel="100000"/>
                                        <p:tgtEl>
                                          <p:spTgt spid="3075"/>
                                        </p:tgtEl>
                                      </p:cBhvr>
                                    </p:animEffect>
                                    <p:anim calcmode="lin" valueType="num">
                                      <p:cBhvr>
                                        <p:cTn id="8" dur="800" decel="100000" fill="hold"/>
                                        <p:tgtEl>
                                          <p:spTgt spid="3075"/>
                                        </p:tgtEl>
                                        <p:attrNameLst>
                                          <p:attrName>style.rotation</p:attrName>
                                        </p:attrNameLst>
                                      </p:cBhvr>
                                      <p:tavLst>
                                        <p:tav tm="0">
                                          <p:val>
                                            <p:fltVal val="-90"/>
                                          </p:val>
                                        </p:tav>
                                        <p:tav tm="100000">
                                          <p:val>
                                            <p:fltVal val="0"/>
                                          </p:val>
                                        </p:tav>
                                      </p:tavLst>
                                    </p:anim>
                                    <p:anim calcmode="lin" valueType="num">
                                      <p:cBhvr>
                                        <p:cTn id="9" dur="800" decel="100000" fill="hold"/>
                                        <p:tgtEl>
                                          <p:spTgt spid="3075"/>
                                        </p:tgtEl>
                                        <p:attrNameLst>
                                          <p:attrName>ppt_x</p:attrName>
                                        </p:attrNameLst>
                                      </p:cBhvr>
                                      <p:tavLst>
                                        <p:tav tm="0">
                                          <p:val>
                                            <p:strVal val="#ppt_x+0.4"/>
                                          </p:val>
                                        </p:tav>
                                        <p:tav tm="100000">
                                          <p:val>
                                            <p:strVal val="#ppt_x-0.05"/>
                                          </p:val>
                                        </p:tav>
                                      </p:tavLst>
                                    </p:anim>
                                    <p:anim calcmode="lin" valueType="num">
                                      <p:cBhvr>
                                        <p:cTn id="10" dur="800" decel="100000" fill="hold"/>
                                        <p:tgtEl>
                                          <p:spTgt spid="307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7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7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images"/>
          <p:cNvPicPr>
            <a:picLocks noChangeAspect="1" noChangeArrowheads="1"/>
          </p:cNvPicPr>
          <p:nvPr>
            <p:ph/>
          </p:nvPr>
        </p:nvPicPr>
        <p:blipFill>
          <a:blip r:embed="rId2" cstate="print"/>
          <a:srcRect/>
          <a:stretch>
            <a:fillRect/>
          </a:stretch>
        </p:blipFill>
        <p:spPr>
          <a:xfrm>
            <a:off x="0" y="0"/>
            <a:ext cx="9144000" cy="6858000"/>
          </a:xfrm>
          <a:noFill/>
        </p:spPr>
      </p:pic>
      <p:sp>
        <p:nvSpPr>
          <p:cNvPr id="2054" name="Text Box 6"/>
          <p:cNvSpPr txBox="1">
            <a:spLocks noChangeArrowheads="1"/>
          </p:cNvSpPr>
          <p:nvPr/>
        </p:nvSpPr>
        <p:spPr bwMode="auto">
          <a:xfrm>
            <a:off x="1143000" y="0"/>
            <a:ext cx="914994" cy="7010400"/>
          </a:xfrm>
          <a:prstGeom prst="rect">
            <a:avLst/>
          </a:prstGeom>
          <a:noFill/>
          <a:ln w="9525">
            <a:noFill/>
            <a:miter lim="800000"/>
            <a:headEnd/>
            <a:tailEnd/>
          </a:ln>
          <a:effectLst/>
        </p:spPr>
        <p:txBody>
          <a:bodyPr vert="wordArtVert">
            <a:spAutoFit/>
          </a:bodyPr>
          <a:lstStyle/>
          <a:p>
            <a:pPr algn="ctr">
              <a:spcBef>
                <a:spcPct val="50000"/>
              </a:spcBef>
              <a:defRPr/>
            </a:pPr>
            <a:r>
              <a:rPr lang="lt-LT" sz="4000" b="1" i="1" dirty="0">
                <a:effectLst>
                  <a:glow rad="101600">
                    <a:schemeClr val="accent3">
                      <a:satMod val="175000"/>
                      <a:alpha val="40000"/>
                    </a:schemeClr>
                  </a:glow>
                </a:effectLst>
                <a:latin typeface="Algerian" pitchFamily="82" charset="0"/>
              </a:rPr>
              <a:t>PROBLEMOS</a:t>
            </a:r>
            <a:endParaRPr lang="en-US" sz="4000" b="1" i="1" dirty="0">
              <a:effectLst>
                <a:glow rad="101600">
                  <a:schemeClr val="accent3">
                    <a:satMod val="175000"/>
                    <a:alpha val="40000"/>
                  </a:schemeClr>
                </a:glow>
              </a:effectLst>
              <a:latin typeface="Algerian" pitchFamily="82" charset="0"/>
            </a:endParaRPr>
          </a:p>
        </p:txBody>
      </p:sp>
      <p:sp>
        <p:nvSpPr>
          <p:cNvPr id="4100" name="Text Box 7"/>
          <p:cNvSpPr txBox="1">
            <a:spLocks noChangeArrowheads="1"/>
          </p:cNvSpPr>
          <p:nvPr/>
        </p:nvSpPr>
        <p:spPr bwMode="auto">
          <a:xfrm>
            <a:off x="4191000" y="533400"/>
            <a:ext cx="4495800" cy="5062538"/>
          </a:xfrm>
          <a:prstGeom prst="rect">
            <a:avLst/>
          </a:prstGeom>
          <a:noFill/>
          <a:ln w="9525">
            <a:noFill/>
            <a:miter lim="800000"/>
            <a:headEnd/>
            <a:tailEnd/>
          </a:ln>
        </p:spPr>
        <p:txBody>
          <a:bodyPr>
            <a:spAutoFit/>
          </a:bodyPr>
          <a:lstStyle/>
          <a:p>
            <a:r>
              <a:rPr lang="lt-LT" sz="1900">
                <a:solidFill>
                  <a:srgbClr val="002060"/>
                </a:solidFill>
              </a:rPr>
              <a:t>P</a:t>
            </a:r>
            <a:r>
              <a:rPr lang="en-US" sz="1900">
                <a:solidFill>
                  <a:srgbClr val="002060"/>
                </a:solidFill>
              </a:rPr>
              <a:t>er pastaruosius 50 metų popieriaus sunaudojimas išaugo šešis kartus. Penktadalis nukertamų medžių keliauja į popieriaus gamybą, o visa ši gamyba sunaudoja penktadalį visos pasaulio pramonės naudojamos energijos. </a:t>
            </a:r>
            <a:r>
              <a:rPr lang="pl-PL" sz="1900">
                <a:solidFill>
                  <a:srgbClr val="002060"/>
                </a:solidFill>
              </a:rPr>
              <a:t>Gaminant toną popieriaus yra sunaudojama tiek pat energijos, kaip ir gaminant toną plieno. Kur dar ekologijos problemos: kai kuriose šalyse popierius sudaro apie 40 proc. visų buitinių atliekų.</a:t>
            </a:r>
          </a:p>
          <a:p>
            <a:r>
              <a:rPr lang="pl-PL" sz="1900">
                <a:solidFill>
                  <a:srgbClr val="002060"/>
                </a:solidFill>
              </a:rPr>
              <a:t> Šias problemas siūloma spręsti mažinant popieriaus sunaudojimą, gerinant jo gamybos nefektyvumą ir šioje gamyboje naudojant daugiau antrinių žaliavų.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Scale>
                                      <p:cBhvr>
                                        <p:cTn id="7" dur="1000" decel="50000" fill="hold">
                                          <p:stCondLst>
                                            <p:cond delay="0"/>
                                          </p:stCondLst>
                                        </p:cTn>
                                        <p:tgtEl>
                                          <p:spTgt spid="410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100"/>
                                        </p:tgtEl>
                                        <p:attrNameLst>
                                          <p:attrName>ppt_x</p:attrName>
                                          <p:attrName>ppt_y</p:attrName>
                                        </p:attrNameLst>
                                      </p:cBhvr>
                                    </p:animMotion>
                                    <p:animEffect transition="in" filter="fade">
                                      <p:cBhvr>
                                        <p:cTn id="9" dur="1000"/>
                                        <p:tgtEl>
                                          <p:spTgt spid="4100"/>
                                        </p:tgtEl>
                                      </p:cBhvr>
                                    </p:animEffect>
                                  </p:childTnLst>
                                </p:cTn>
                              </p:par>
                            </p:childTnLst>
                          </p:cTn>
                        </p:par>
                      </p:childTnLst>
                    </p:cTn>
                  </p:par>
                  <p:par>
                    <p:cTn id="10" fill="hold">
                      <p:stCondLst>
                        <p:cond delay="indefinite"/>
                      </p:stCondLst>
                      <p:childTnLst>
                        <p:par>
                          <p:cTn id="11" fill="hold">
                            <p:stCondLst>
                              <p:cond delay="0"/>
                            </p:stCondLst>
                            <p:childTnLst>
                              <p:par>
                                <p:cTn id="12" presetID="38" presetClass="entr" presetSubtype="0" accel="50000" fill="hold" nodeType="clickEffect">
                                  <p:stCondLst>
                                    <p:cond delay="0"/>
                                  </p:stCondLst>
                                  <p:iterate type="lt">
                                    <p:tmPct val="50000"/>
                                  </p:iterate>
                                  <p:childTnLst>
                                    <p:set>
                                      <p:cBhvr>
                                        <p:cTn id="13" dur="1" fill="hold">
                                          <p:stCondLst>
                                            <p:cond delay="0"/>
                                          </p:stCondLst>
                                        </p:cTn>
                                        <p:tgtEl>
                                          <p:spTgt spid="2054"/>
                                        </p:tgtEl>
                                        <p:attrNameLst>
                                          <p:attrName>style.visibility</p:attrName>
                                        </p:attrNameLst>
                                      </p:cBhvr>
                                      <p:to>
                                        <p:strVal val="visible"/>
                                      </p:to>
                                    </p:set>
                                    <p:set>
                                      <p:cBhvr>
                                        <p:cTn id="14" dur="455" fill="hold">
                                          <p:stCondLst>
                                            <p:cond delay="0"/>
                                          </p:stCondLst>
                                        </p:cTn>
                                        <p:tgtEl>
                                          <p:spTgt spid="2054"/>
                                        </p:tgtEl>
                                        <p:attrNameLst>
                                          <p:attrName>style.rotation</p:attrName>
                                        </p:attrNameLst>
                                      </p:cBhvr>
                                      <p:to>
                                        <p:strVal val="-45.0"/>
                                      </p:to>
                                    </p:set>
                                    <p:anim calcmode="lin" valueType="num">
                                      <p:cBhvr>
                                        <p:cTn id="15" dur="455" fill="hold">
                                          <p:stCondLst>
                                            <p:cond delay="455"/>
                                          </p:stCondLst>
                                        </p:cTn>
                                        <p:tgtEl>
                                          <p:spTgt spid="2054"/>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2054"/>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2054"/>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205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 descr="http://www.baltoji-juosta.lt/getimg/620/620/o/1177.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3" name="Content Placeholder 1"/>
          <p:cNvSpPr txBox="1">
            <a:spLocks/>
          </p:cNvSpPr>
          <p:nvPr/>
        </p:nvSpPr>
        <p:spPr bwMode="auto">
          <a:xfrm>
            <a:off x="228600" y="152400"/>
            <a:ext cx="7391400" cy="4800600"/>
          </a:xfrm>
          <a:prstGeom prst="rect">
            <a:avLst/>
          </a:prstGeom>
          <a:noFill/>
          <a:ln w="9525">
            <a:noFill/>
            <a:miter lim="800000"/>
            <a:headEnd/>
            <a:tailEnd/>
          </a:ln>
          <a:effectLst/>
        </p:spPr>
        <p:txBody>
          <a:bodyPr/>
          <a:lstStyle/>
          <a:p>
            <a:pPr marL="342900" indent="-342900" algn="ctr">
              <a:spcBef>
                <a:spcPct val="20000"/>
              </a:spcBef>
              <a:buFontTx/>
              <a:buChar char="•"/>
              <a:defRPr/>
            </a:pPr>
            <a:r>
              <a:rPr lang="pl-PL" kern="0" dirty="0">
                <a:solidFill>
                  <a:schemeClr val="bg1"/>
                </a:solidFill>
                <a:latin typeface="+mn-lt"/>
              </a:rPr>
              <a:t>   Kai kurios kompanijos, jau suprato, kad taupant popierių galima sutaupyti daug pinigų. </a:t>
            </a:r>
            <a:r>
              <a:rPr lang="en-US" kern="0" dirty="0" err="1">
                <a:solidFill>
                  <a:schemeClr val="bg1"/>
                </a:solidFill>
                <a:latin typeface="+mn-lt"/>
              </a:rPr>
              <a:t>Bankas</a:t>
            </a:r>
            <a:r>
              <a:rPr lang="en-US" kern="0" dirty="0">
                <a:solidFill>
                  <a:schemeClr val="bg1"/>
                </a:solidFill>
                <a:latin typeface="+mn-lt"/>
              </a:rPr>
              <a:t> </a:t>
            </a:r>
            <a:r>
              <a:rPr lang="en-US" kern="0" dirty="0" err="1">
                <a:solidFill>
                  <a:schemeClr val="bg1"/>
                </a:solidFill>
                <a:latin typeface="+mn-lt"/>
              </a:rPr>
              <a:t>ėmė</a:t>
            </a:r>
            <a:r>
              <a:rPr lang="en-US" kern="0" dirty="0">
                <a:solidFill>
                  <a:schemeClr val="bg1"/>
                </a:solidFill>
                <a:latin typeface="+mn-lt"/>
              </a:rPr>
              <a:t> </a:t>
            </a:r>
            <a:r>
              <a:rPr lang="en-US" kern="0" dirty="0" err="1">
                <a:solidFill>
                  <a:schemeClr val="bg1"/>
                </a:solidFill>
                <a:latin typeface="+mn-lt"/>
              </a:rPr>
              <a:t>daugiau</a:t>
            </a:r>
            <a:r>
              <a:rPr lang="en-US" kern="0" dirty="0">
                <a:solidFill>
                  <a:schemeClr val="bg1"/>
                </a:solidFill>
                <a:latin typeface="+mn-lt"/>
              </a:rPr>
              <a:t> </a:t>
            </a:r>
            <a:r>
              <a:rPr lang="en-US" kern="0" dirty="0" err="1">
                <a:solidFill>
                  <a:schemeClr val="bg1"/>
                </a:solidFill>
                <a:latin typeface="+mn-lt"/>
              </a:rPr>
              <a:t>naudoti</a:t>
            </a:r>
            <a:r>
              <a:rPr lang="en-US" kern="0" dirty="0">
                <a:solidFill>
                  <a:schemeClr val="bg1"/>
                </a:solidFill>
                <a:latin typeface="+mn-lt"/>
              </a:rPr>
              <a:t> </a:t>
            </a:r>
            <a:r>
              <a:rPr lang="en-US" kern="0" dirty="0" err="1">
                <a:solidFill>
                  <a:schemeClr val="bg1"/>
                </a:solidFill>
                <a:latin typeface="+mn-lt"/>
              </a:rPr>
              <a:t>elektroniškai</a:t>
            </a:r>
            <a:r>
              <a:rPr lang="en-US" kern="0" dirty="0">
                <a:solidFill>
                  <a:schemeClr val="bg1"/>
                </a:solidFill>
                <a:latin typeface="+mn-lt"/>
              </a:rPr>
              <a:t> </a:t>
            </a:r>
            <a:r>
              <a:rPr lang="en-US" kern="0" dirty="0" err="1">
                <a:solidFill>
                  <a:schemeClr val="bg1"/>
                </a:solidFill>
                <a:latin typeface="+mn-lt"/>
              </a:rPr>
              <a:t>pildomų</a:t>
            </a:r>
            <a:r>
              <a:rPr lang="en-US" kern="0" dirty="0">
                <a:solidFill>
                  <a:schemeClr val="bg1"/>
                </a:solidFill>
                <a:latin typeface="+mn-lt"/>
              </a:rPr>
              <a:t> </a:t>
            </a:r>
            <a:r>
              <a:rPr lang="en-US" kern="0" dirty="0" err="1">
                <a:solidFill>
                  <a:schemeClr val="bg1"/>
                </a:solidFill>
                <a:latin typeface="+mn-lt"/>
              </a:rPr>
              <a:t>blankų</a:t>
            </a:r>
            <a:r>
              <a:rPr lang="en-US" kern="0" dirty="0">
                <a:solidFill>
                  <a:schemeClr val="bg1"/>
                </a:solidFill>
                <a:latin typeface="+mn-lt"/>
              </a:rPr>
              <a:t>, </a:t>
            </a:r>
            <a:r>
              <a:rPr lang="en-US" kern="0" dirty="0" err="1">
                <a:solidFill>
                  <a:schemeClr val="bg1"/>
                </a:solidFill>
                <a:latin typeface="+mn-lt"/>
              </a:rPr>
              <a:t>dvipusių</a:t>
            </a:r>
            <a:r>
              <a:rPr lang="en-US" kern="0" dirty="0">
                <a:solidFill>
                  <a:schemeClr val="bg1"/>
                </a:solidFill>
                <a:latin typeface="+mn-lt"/>
              </a:rPr>
              <a:t> </a:t>
            </a:r>
            <a:r>
              <a:rPr lang="en-US" kern="0" dirty="0" err="1">
                <a:solidFill>
                  <a:schemeClr val="bg1"/>
                </a:solidFill>
                <a:latin typeface="+mn-lt"/>
              </a:rPr>
              <a:t>kopijų</a:t>
            </a:r>
            <a:r>
              <a:rPr lang="en-US" kern="0" dirty="0">
                <a:solidFill>
                  <a:schemeClr val="bg1"/>
                </a:solidFill>
                <a:latin typeface="+mn-lt"/>
              </a:rPr>
              <a:t> </a:t>
            </a:r>
            <a:r>
              <a:rPr lang="en-US" kern="0" dirty="0" err="1">
                <a:solidFill>
                  <a:schemeClr val="bg1"/>
                </a:solidFill>
                <a:latin typeface="+mn-lt"/>
              </a:rPr>
              <a:t>bei</a:t>
            </a:r>
            <a:r>
              <a:rPr lang="en-US" kern="0" dirty="0">
                <a:solidFill>
                  <a:schemeClr val="bg1"/>
                </a:solidFill>
                <a:latin typeface="+mn-lt"/>
              </a:rPr>
              <a:t> </a:t>
            </a:r>
            <a:r>
              <a:rPr lang="en-US" kern="0" dirty="0" err="1">
                <a:solidFill>
                  <a:schemeClr val="bg1"/>
                </a:solidFill>
                <a:latin typeface="+mn-lt"/>
              </a:rPr>
              <a:t>plonesnio</a:t>
            </a:r>
            <a:r>
              <a:rPr lang="en-US" kern="0" dirty="0">
                <a:solidFill>
                  <a:schemeClr val="bg1"/>
                </a:solidFill>
                <a:latin typeface="+mn-lt"/>
              </a:rPr>
              <a:t> </a:t>
            </a:r>
            <a:r>
              <a:rPr lang="en-US" kern="0" dirty="0" err="1">
                <a:solidFill>
                  <a:schemeClr val="bg1"/>
                </a:solidFill>
                <a:latin typeface="+mn-lt"/>
              </a:rPr>
              <a:t>popieriaus</a:t>
            </a:r>
            <a:r>
              <a:rPr lang="en-US" kern="0" dirty="0">
                <a:solidFill>
                  <a:schemeClr val="bg1"/>
                </a:solidFill>
                <a:latin typeface="+mn-lt"/>
              </a:rPr>
              <a:t> </a:t>
            </a:r>
            <a:r>
              <a:rPr lang="en-US" kern="0" dirty="0" err="1">
                <a:solidFill>
                  <a:schemeClr val="bg1"/>
                </a:solidFill>
                <a:latin typeface="+mn-lt"/>
              </a:rPr>
              <a:t>ir</a:t>
            </a:r>
            <a:r>
              <a:rPr lang="en-US" kern="0" dirty="0">
                <a:solidFill>
                  <a:schemeClr val="bg1"/>
                </a:solidFill>
                <a:latin typeface="+mn-lt"/>
              </a:rPr>
              <a:t> per </a:t>
            </a:r>
            <a:r>
              <a:rPr lang="en-US" kern="0" dirty="0" err="1">
                <a:solidFill>
                  <a:schemeClr val="bg1"/>
                </a:solidFill>
                <a:latin typeface="+mn-lt"/>
              </a:rPr>
              <a:t>porą</a:t>
            </a:r>
            <a:r>
              <a:rPr lang="en-US" kern="0" dirty="0">
                <a:solidFill>
                  <a:schemeClr val="bg1"/>
                </a:solidFill>
                <a:latin typeface="+mn-lt"/>
              </a:rPr>
              <a:t> </a:t>
            </a:r>
            <a:r>
              <a:rPr lang="en-US" kern="0" dirty="0" err="1">
                <a:solidFill>
                  <a:schemeClr val="bg1"/>
                </a:solidFill>
                <a:latin typeface="+mn-lt"/>
              </a:rPr>
              <a:t>metų</a:t>
            </a:r>
            <a:r>
              <a:rPr lang="en-US" kern="0" dirty="0">
                <a:solidFill>
                  <a:schemeClr val="bg1"/>
                </a:solidFill>
                <a:latin typeface="+mn-lt"/>
              </a:rPr>
              <a:t> </a:t>
            </a:r>
            <a:r>
              <a:rPr lang="en-US" kern="0" dirty="0" err="1">
                <a:solidFill>
                  <a:schemeClr val="bg1"/>
                </a:solidFill>
                <a:latin typeface="+mn-lt"/>
              </a:rPr>
              <a:t>ketvirčiu</a:t>
            </a:r>
            <a:r>
              <a:rPr lang="en-US" kern="0" dirty="0">
                <a:solidFill>
                  <a:schemeClr val="bg1"/>
                </a:solidFill>
                <a:latin typeface="+mn-lt"/>
              </a:rPr>
              <a:t> </a:t>
            </a:r>
            <a:r>
              <a:rPr lang="en-US" kern="0" dirty="0" err="1">
                <a:solidFill>
                  <a:schemeClr val="bg1"/>
                </a:solidFill>
                <a:latin typeface="+mn-lt"/>
              </a:rPr>
              <a:t>sumažino</a:t>
            </a:r>
            <a:r>
              <a:rPr lang="en-US" kern="0" dirty="0">
                <a:solidFill>
                  <a:schemeClr val="bg1"/>
                </a:solidFill>
                <a:latin typeface="+mn-lt"/>
              </a:rPr>
              <a:t> </a:t>
            </a:r>
            <a:r>
              <a:rPr lang="en-US" kern="0" dirty="0" err="1">
                <a:solidFill>
                  <a:schemeClr val="bg1"/>
                </a:solidFill>
                <a:latin typeface="+mn-lt"/>
              </a:rPr>
              <a:t>popieriaus</a:t>
            </a:r>
            <a:r>
              <a:rPr lang="en-US" kern="0" dirty="0">
                <a:solidFill>
                  <a:schemeClr val="bg1"/>
                </a:solidFill>
                <a:latin typeface="+mn-lt"/>
              </a:rPr>
              <a:t> </a:t>
            </a:r>
            <a:r>
              <a:rPr lang="en-US" kern="0" dirty="0" err="1">
                <a:solidFill>
                  <a:schemeClr val="bg1"/>
                </a:solidFill>
                <a:latin typeface="+mn-lt"/>
              </a:rPr>
              <a:t>sąnaudas</a:t>
            </a:r>
            <a:r>
              <a:rPr lang="en-US" kern="0" dirty="0">
                <a:solidFill>
                  <a:schemeClr val="bg1"/>
                </a:solidFill>
                <a:latin typeface="+mn-lt"/>
              </a:rPr>
              <a:t>. </a:t>
            </a:r>
            <a:r>
              <a:rPr lang="en-US" kern="0" dirty="0" err="1">
                <a:solidFill>
                  <a:schemeClr val="bg1"/>
                </a:solidFill>
                <a:latin typeface="+mn-lt"/>
              </a:rPr>
              <a:t>Vien</a:t>
            </a:r>
            <a:r>
              <a:rPr lang="en-US" kern="0" dirty="0">
                <a:solidFill>
                  <a:schemeClr val="bg1"/>
                </a:solidFill>
                <a:latin typeface="+mn-lt"/>
              </a:rPr>
              <a:t> </a:t>
            </a:r>
            <a:r>
              <a:rPr lang="en-US" kern="0" dirty="0" err="1">
                <a:solidFill>
                  <a:schemeClr val="bg1"/>
                </a:solidFill>
                <a:latin typeface="+mn-lt"/>
              </a:rPr>
              <a:t>už</a:t>
            </a:r>
            <a:r>
              <a:rPr lang="en-US" kern="0" dirty="0">
                <a:solidFill>
                  <a:schemeClr val="bg1"/>
                </a:solidFill>
                <a:latin typeface="+mn-lt"/>
              </a:rPr>
              <a:t> </a:t>
            </a:r>
            <a:r>
              <a:rPr lang="en-US" kern="0" dirty="0" err="1">
                <a:solidFill>
                  <a:schemeClr val="bg1"/>
                </a:solidFill>
                <a:latin typeface="+mn-lt"/>
              </a:rPr>
              <a:t>šiukšlių</a:t>
            </a:r>
            <a:r>
              <a:rPr lang="en-US" kern="0" dirty="0">
                <a:solidFill>
                  <a:schemeClr val="bg1"/>
                </a:solidFill>
                <a:latin typeface="+mn-lt"/>
              </a:rPr>
              <a:t> </a:t>
            </a:r>
            <a:r>
              <a:rPr lang="en-US" kern="0" dirty="0" err="1">
                <a:solidFill>
                  <a:schemeClr val="bg1"/>
                </a:solidFill>
                <a:latin typeface="+mn-lt"/>
              </a:rPr>
              <a:t>išvežimą</a:t>
            </a:r>
            <a:r>
              <a:rPr lang="en-US" kern="0" dirty="0">
                <a:solidFill>
                  <a:schemeClr val="bg1"/>
                </a:solidFill>
                <a:latin typeface="+mn-lt"/>
              </a:rPr>
              <a:t> </a:t>
            </a:r>
            <a:r>
              <a:rPr lang="en-US" kern="0" dirty="0" err="1">
                <a:solidFill>
                  <a:schemeClr val="bg1"/>
                </a:solidFill>
                <a:latin typeface="+mn-lt"/>
              </a:rPr>
              <a:t>jis</a:t>
            </a:r>
            <a:r>
              <a:rPr lang="en-US" kern="0" dirty="0">
                <a:solidFill>
                  <a:schemeClr val="bg1"/>
                </a:solidFill>
                <a:latin typeface="+mn-lt"/>
              </a:rPr>
              <a:t> </a:t>
            </a:r>
            <a:r>
              <a:rPr lang="en-US" kern="0" dirty="0" err="1">
                <a:solidFill>
                  <a:schemeClr val="bg1"/>
                </a:solidFill>
                <a:latin typeface="+mn-lt"/>
              </a:rPr>
              <a:t>kasmet</a:t>
            </a:r>
            <a:r>
              <a:rPr lang="en-US" kern="0" dirty="0">
                <a:solidFill>
                  <a:schemeClr val="bg1"/>
                </a:solidFill>
                <a:latin typeface="+mn-lt"/>
              </a:rPr>
              <a:t> </a:t>
            </a:r>
            <a:r>
              <a:rPr lang="en-US" kern="0" dirty="0" err="1">
                <a:solidFill>
                  <a:schemeClr val="bg1"/>
                </a:solidFill>
                <a:latin typeface="+mn-lt"/>
              </a:rPr>
              <a:t>sumoka</a:t>
            </a:r>
            <a:r>
              <a:rPr lang="en-US" kern="0" dirty="0">
                <a:solidFill>
                  <a:schemeClr val="bg1"/>
                </a:solidFill>
                <a:latin typeface="+mn-lt"/>
              </a:rPr>
              <a:t> </a:t>
            </a:r>
            <a:r>
              <a:rPr lang="en-US" kern="0" dirty="0" err="1">
                <a:solidFill>
                  <a:schemeClr val="bg1"/>
                </a:solidFill>
                <a:latin typeface="+mn-lt"/>
              </a:rPr>
              <a:t>po</a:t>
            </a:r>
            <a:r>
              <a:rPr lang="en-US" kern="0" dirty="0">
                <a:solidFill>
                  <a:schemeClr val="bg1"/>
                </a:solidFill>
                <a:latin typeface="+mn-lt"/>
              </a:rPr>
              <a:t> </a:t>
            </a:r>
            <a:r>
              <a:rPr lang="en-US" kern="0" dirty="0" err="1">
                <a:solidFill>
                  <a:schemeClr val="bg1"/>
                </a:solidFill>
                <a:latin typeface="+mn-lt"/>
              </a:rPr>
              <a:t>pusę</a:t>
            </a:r>
            <a:r>
              <a:rPr lang="en-US" kern="0" dirty="0">
                <a:solidFill>
                  <a:schemeClr val="bg1"/>
                </a:solidFill>
                <a:latin typeface="+mn-lt"/>
              </a:rPr>
              <a:t> </a:t>
            </a:r>
            <a:r>
              <a:rPr lang="en-US" kern="0" dirty="0" err="1">
                <a:solidFill>
                  <a:schemeClr val="bg1"/>
                </a:solidFill>
                <a:latin typeface="+mn-lt"/>
              </a:rPr>
              <a:t>milijono</a:t>
            </a:r>
            <a:r>
              <a:rPr lang="en-US" kern="0" dirty="0">
                <a:solidFill>
                  <a:schemeClr val="bg1"/>
                </a:solidFill>
                <a:latin typeface="+mn-lt"/>
              </a:rPr>
              <a:t> </a:t>
            </a:r>
            <a:r>
              <a:rPr lang="en-US" kern="0" dirty="0" err="1">
                <a:solidFill>
                  <a:schemeClr val="bg1"/>
                </a:solidFill>
                <a:latin typeface="+mn-lt"/>
              </a:rPr>
              <a:t>dolerių</a:t>
            </a:r>
            <a:r>
              <a:rPr lang="en-US" kern="0" dirty="0">
                <a:solidFill>
                  <a:schemeClr val="bg1"/>
                </a:solidFill>
                <a:latin typeface="+mn-lt"/>
              </a:rPr>
              <a:t> </a:t>
            </a:r>
            <a:r>
              <a:rPr lang="en-US" kern="0" dirty="0" err="1">
                <a:solidFill>
                  <a:schemeClr val="bg1"/>
                </a:solidFill>
                <a:latin typeface="+mn-lt"/>
              </a:rPr>
              <a:t>mažiau</a:t>
            </a:r>
            <a:r>
              <a:rPr lang="en-US" kern="0" dirty="0">
                <a:solidFill>
                  <a:schemeClr val="bg1"/>
                </a:solidFill>
                <a:latin typeface="+mn-lt"/>
              </a:rPr>
              <a:t> </a:t>
            </a:r>
            <a:r>
              <a:rPr lang="en-US" kern="0" dirty="0" err="1">
                <a:solidFill>
                  <a:schemeClr val="bg1"/>
                </a:solidFill>
                <a:latin typeface="+mn-lt"/>
              </a:rPr>
              <a:t>nei</a:t>
            </a:r>
            <a:r>
              <a:rPr lang="en-US" kern="0" dirty="0">
                <a:solidFill>
                  <a:schemeClr val="bg1"/>
                </a:solidFill>
                <a:latin typeface="+mn-lt"/>
              </a:rPr>
              <a:t> </a:t>
            </a:r>
            <a:r>
              <a:rPr lang="en-US" kern="0" dirty="0" err="1">
                <a:solidFill>
                  <a:schemeClr val="bg1"/>
                </a:solidFill>
                <a:latin typeface="+mn-lt"/>
              </a:rPr>
              <a:t>prieš</a:t>
            </a:r>
            <a:r>
              <a:rPr lang="en-US" kern="0" dirty="0">
                <a:solidFill>
                  <a:schemeClr val="bg1"/>
                </a:solidFill>
                <a:latin typeface="+mn-lt"/>
              </a:rPr>
              <a:t> tai. </a:t>
            </a:r>
          </a:p>
          <a:p>
            <a:pPr marL="342900" indent="-342900" algn="ctr">
              <a:spcBef>
                <a:spcPct val="20000"/>
              </a:spcBef>
              <a:buFontTx/>
              <a:buChar char="•"/>
              <a:defRPr/>
            </a:pPr>
            <a:r>
              <a:rPr lang="en-US" kern="0" dirty="0">
                <a:solidFill>
                  <a:schemeClr val="bg1"/>
                </a:solidFill>
                <a:latin typeface="+mn-lt"/>
              </a:rPr>
              <a:t>   </a:t>
            </a:r>
            <a:r>
              <a:rPr lang="en-US" kern="0" dirty="0" err="1">
                <a:solidFill>
                  <a:schemeClr val="bg1"/>
                </a:solidFill>
                <a:latin typeface="+mn-lt"/>
              </a:rPr>
              <a:t>Reikia</a:t>
            </a:r>
            <a:r>
              <a:rPr lang="en-US" kern="0" dirty="0">
                <a:solidFill>
                  <a:schemeClr val="bg1"/>
                </a:solidFill>
                <a:latin typeface="+mn-lt"/>
              </a:rPr>
              <a:t> </a:t>
            </a:r>
            <a:r>
              <a:rPr lang="en-US" kern="0" dirty="0" err="1">
                <a:solidFill>
                  <a:schemeClr val="bg1"/>
                </a:solidFill>
                <a:latin typeface="+mn-lt"/>
              </a:rPr>
              <a:t>atsisakyti</a:t>
            </a:r>
            <a:r>
              <a:rPr lang="en-US" kern="0" dirty="0">
                <a:solidFill>
                  <a:schemeClr val="bg1"/>
                </a:solidFill>
                <a:latin typeface="+mn-lt"/>
              </a:rPr>
              <a:t> </a:t>
            </a:r>
            <a:r>
              <a:rPr lang="en-US" kern="0" dirty="0" err="1">
                <a:solidFill>
                  <a:schemeClr val="bg1"/>
                </a:solidFill>
                <a:latin typeface="+mn-lt"/>
              </a:rPr>
              <a:t>popieriaus</a:t>
            </a:r>
            <a:r>
              <a:rPr lang="en-US" kern="0" dirty="0">
                <a:solidFill>
                  <a:schemeClr val="bg1"/>
                </a:solidFill>
                <a:latin typeface="+mn-lt"/>
              </a:rPr>
              <a:t> </a:t>
            </a:r>
            <a:r>
              <a:rPr lang="en-US" kern="0" dirty="0" err="1">
                <a:solidFill>
                  <a:schemeClr val="bg1"/>
                </a:solidFill>
                <a:latin typeface="+mn-lt"/>
              </a:rPr>
              <a:t>balinimo</a:t>
            </a:r>
            <a:r>
              <a:rPr lang="en-US" kern="0" dirty="0">
                <a:solidFill>
                  <a:schemeClr val="bg1"/>
                </a:solidFill>
                <a:latin typeface="+mn-lt"/>
              </a:rPr>
              <a:t> </a:t>
            </a:r>
            <a:r>
              <a:rPr lang="en-US" kern="0" dirty="0" err="1">
                <a:solidFill>
                  <a:schemeClr val="bg1"/>
                </a:solidFill>
                <a:latin typeface="+mn-lt"/>
              </a:rPr>
              <a:t>chloru</a:t>
            </a:r>
            <a:r>
              <a:rPr lang="en-US" kern="0" dirty="0">
                <a:solidFill>
                  <a:schemeClr val="bg1"/>
                </a:solidFill>
                <a:latin typeface="+mn-lt"/>
              </a:rPr>
              <a:t> </a:t>
            </a:r>
            <a:r>
              <a:rPr lang="en-US" kern="0" dirty="0" err="1">
                <a:solidFill>
                  <a:schemeClr val="bg1"/>
                </a:solidFill>
                <a:latin typeface="+mn-lt"/>
              </a:rPr>
              <a:t>procesų</a:t>
            </a:r>
            <a:r>
              <a:rPr lang="en-US" kern="0" dirty="0">
                <a:solidFill>
                  <a:schemeClr val="bg1"/>
                </a:solidFill>
                <a:latin typeface="+mn-lt"/>
              </a:rPr>
              <a:t>, </a:t>
            </a:r>
            <a:r>
              <a:rPr lang="en-US" kern="0" dirty="0" err="1">
                <a:solidFill>
                  <a:schemeClr val="bg1"/>
                </a:solidFill>
                <a:latin typeface="+mn-lt"/>
              </a:rPr>
              <a:t>kenkiančių</a:t>
            </a:r>
            <a:r>
              <a:rPr lang="en-US" kern="0" dirty="0">
                <a:solidFill>
                  <a:schemeClr val="bg1"/>
                </a:solidFill>
                <a:latin typeface="+mn-lt"/>
              </a:rPr>
              <a:t> </a:t>
            </a:r>
            <a:r>
              <a:rPr lang="en-US" kern="0" dirty="0" err="1">
                <a:solidFill>
                  <a:schemeClr val="bg1"/>
                </a:solidFill>
                <a:latin typeface="+mn-lt"/>
              </a:rPr>
              <a:t>ir</a:t>
            </a:r>
            <a:r>
              <a:rPr lang="en-US" kern="0" dirty="0">
                <a:solidFill>
                  <a:schemeClr val="bg1"/>
                </a:solidFill>
                <a:latin typeface="+mn-lt"/>
              </a:rPr>
              <a:t> </a:t>
            </a:r>
            <a:r>
              <a:rPr lang="en-US" kern="0" dirty="0" err="1">
                <a:solidFill>
                  <a:schemeClr val="bg1"/>
                </a:solidFill>
                <a:latin typeface="+mn-lt"/>
              </a:rPr>
              <a:t>aplinkai</a:t>
            </a:r>
            <a:r>
              <a:rPr lang="en-US" kern="0" dirty="0">
                <a:solidFill>
                  <a:schemeClr val="bg1"/>
                </a:solidFill>
                <a:latin typeface="+mn-lt"/>
              </a:rPr>
              <a:t>, </a:t>
            </a:r>
            <a:r>
              <a:rPr lang="en-US" kern="0" dirty="0" err="1">
                <a:solidFill>
                  <a:schemeClr val="bg1"/>
                </a:solidFill>
                <a:latin typeface="+mn-lt"/>
              </a:rPr>
              <a:t>ir</a:t>
            </a:r>
            <a:r>
              <a:rPr lang="en-US" kern="0" dirty="0">
                <a:solidFill>
                  <a:schemeClr val="bg1"/>
                </a:solidFill>
                <a:latin typeface="+mn-lt"/>
              </a:rPr>
              <a:t> </a:t>
            </a:r>
            <a:r>
              <a:rPr lang="en-US" kern="0" dirty="0" err="1">
                <a:solidFill>
                  <a:schemeClr val="bg1"/>
                </a:solidFill>
                <a:latin typeface="+mn-lt"/>
              </a:rPr>
              <a:t>popieriaus</a:t>
            </a:r>
            <a:r>
              <a:rPr lang="en-US" kern="0" dirty="0">
                <a:solidFill>
                  <a:schemeClr val="bg1"/>
                </a:solidFill>
                <a:latin typeface="+mn-lt"/>
              </a:rPr>
              <a:t> </a:t>
            </a:r>
            <a:r>
              <a:rPr lang="en-US" kern="0" dirty="0" err="1">
                <a:solidFill>
                  <a:schemeClr val="bg1"/>
                </a:solidFill>
                <a:latin typeface="+mn-lt"/>
              </a:rPr>
              <a:t>fabrikų</a:t>
            </a:r>
            <a:r>
              <a:rPr lang="en-US" kern="0" dirty="0">
                <a:solidFill>
                  <a:schemeClr val="bg1"/>
                </a:solidFill>
                <a:latin typeface="+mn-lt"/>
              </a:rPr>
              <a:t> </a:t>
            </a:r>
            <a:r>
              <a:rPr lang="en-US" kern="0" dirty="0" err="1">
                <a:solidFill>
                  <a:schemeClr val="bg1"/>
                </a:solidFill>
                <a:latin typeface="+mn-lt"/>
              </a:rPr>
              <a:t>darbininkams</a:t>
            </a:r>
            <a:r>
              <a:rPr lang="en-US" kern="0" dirty="0">
                <a:solidFill>
                  <a:schemeClr val="bg1"/>
                </a:solidFill>
                <a:latin typeface="+mn-lt"/>
              </a:rPr>
              <a:t>. </a:t>
            </a:r>
            <a:r>
              <a:rPr lang="en-US" kern="0" dirty="0" err="1">
                <a:solidFill>
                  <a:schemeClr val="bg1"/>
                </a:solidFill>
                <a:latin typeface="+mn-lt"/>
              </a:rPr>
              <a:t>Popieriaus</a:t>
            </a:r>
            <a:r>
              <a:rPr lang="en-US" kern="0" dirty="0">
                <a:solidFill>
                  <a:schemeClr val="bg1"/>
                </a:solidFill>
                <a:latin typeface="+mn-lt"/>
              </a:rPr>
              <a:t> </a:t>
            </a:r>
            <a:r>
              <a:rPr lang="en-US" kern="0" dirty="0" err="1">
                <a:solidFill>
                  <a:schemeClr val="bg1"/>
                </a:solidFill>
                <a:latin typeface="+mn-lt"/>
              </a:rPr>
              <a:t>gamyboje</a:t>
            </a:r>
            <a:r>
              <a:rPr lang="en-US" kern="0" dirty="0">
                <a:solidFill>
                  <a:schemeClr val="bg1"/>
                </a:solidFill>
                <a:latin typeface="+mn-lt"/>
              </a:rPr>
              <a:t> </a:t>
            </a:r>
            <a:r>
              <a:rPr lang="en-US" kern="0" dirty="0" err="1">
                <a:solidFill>
                  <a:schemeClr val="bg1"/>
                </a:solidFill>
                <a:latin typeface="+mn-lt"/>
              </a:rPr>
              <a:t>taip</a:t>
            </a:r>
            <a:r>
              <a:rPr lang="en-US" kern="0" dirty="0">
                <a:solidFill>
                  <a:schemeClr val="bg1"/>
                </a:solidFill>
                <a:latin typeface="+mn-lt"/>
              </a:rPr>
              <a:t> pat </a:t>
            </a:r>
            <a:r>
              <a:rPr lang="en-US" kern="0" dirty="0" err="1">
                <a:solidFill>
                  <a:schemeClr val="bg1"/>
                </a:solidFill>
                <a:latin typeface="+mn-lt"/>
              </a:rPr>
              <a:t>reikėtų</a:t>
            </a:r>
            <a:r>
              <a:rPr lang="en-US" kern="0" dirty="0">
                <a:solidFill>
                  <a:schemeClr val="bg1"/>
                </a:solidFill>
                <a:latin typeface="+mn-lt"/>
              </a:rPr>
              <a:t> </a:t>
            </a:r>
            <a:r>
              <a:rPr lang="en-US" kern="0" dirty="0" err="1">
                <a:solidFill>
                  <a:schemeClr val="bg1"/>
                </a:solidFill>
                <a:latin typeface="+mn-lt"/>
              </a:rPr>
              <a:t>panaudoti</a:t>
            </a:r>
            <a:r>
              <a:rPr lang="en-US" kern="0" dirty="0">
                <a:solidFill>
                  <a:schemeClr val="bg1"/>
                </a:solidFill>
                <a:latin typeface="+mn-lt"/>
              </a:rPr>
              <a:t> </a:t>
            </a:r>
            <a:r>
              <a:rPr lang="en-US" kern="0" dirty="0" err="1">
                <a:solidFill>
                  <a:schemeClr val="bg1"/>
                </a:solidFill>
                <a:latin typeface="+mn-lt"/>
              </a:rPr>
              <a:t>daugiau</a:t>
            </a:r>
            <a:r>
              <a:rPr lang="en-US" kern="0" dirty="0">
                <a:solidFill>
                  <a:schemeClr val="bg1"/>
                </a:solidFill>
                <a:latin typeface="+mn-lt"/>
              </a:rPr>
              <a:t> </a:t>
            </a:r>
            <a:r>
              <a:rPr lang="en-US" kern="0" dirty="0" err="1">
                <a:solidFill>
                  <a:schemeClr val="bg1"/>
                </a:solidFill>
                <a:latin typeface="+mn-lt"/>
              </a:rPr>
              <a:t>žemės</a:t>
            </a:r>
            <a:r>
              <a:rPr lang="en-US" kern="0" dirty="0">
                <a:solidFill>
                  <a:schemeClr val="bg1"/>
                </a:solidFill>
                <a:latin typeface="+mn-lt"/>
              </a:rPr>
              <a:t> </a:t>
            </a:r>
            <a:r>
              <a:rPr lang="en-US" kern="0" dirty="0" err="1">
                <a:solidFill>
                  <a:schemeClr val="bg1"/>
                </a:solidFill>
                <a:latin typeface="+mn-lt"/>
              </a:rPr>
              <a:t>ūkio</a:t>
            </a:r>
            <a:r>
              <a:rPr lang="en-US" kern="0" dirty="0">
                <a:solidFill>
                  <a:schemeClr val="bg1"/>
                </a:solidFill>
                <a:latin typeface="+mn-lt"/>
              </a:rPr>
              <a:t> </a:t>
            </a:r>
            <a:r>
              <a:rPr lang="en-US" kern="0" dirty="0" err="1">
                <a:solidFill>
                  <a:schemeClr val="bg1"/>
                </a:solidFill>
                <a:latin typeface="+mn-lt"/>
              </a:rPr>
              <a:t>atliekų</a:t>
            </a:r>
            <a:r>
              <a:rPr lang="en-US" kern="0" dirty="0">
                <a:solidFill>
                  <a:schemeClr val="bg1"/>
                </a:solidFill>
                <a:latin typeface="+mn-lt"/>
              </a:rPr>
              <a:t>, </a:t>
            </a:r>
            <a:r>
              <a:rPr lang="en-US" kern="0" dirty="0" err="1">
                <a:solidFill>
                  <a:schemeClr val="bg1"/>
                </a:solidFill>
                <a:latin typeface="+mn-lt"/>
              </a:rPr>
              <a:t>kurios</a:t>
            </a:r>
            <a:r>
              <a:rPr lang="en-US" kern="0" dirty="0">
                <a:solidFill>
                  <a:schemeClr val="bg1"/>
                </a:solidFill>
                <a:latin typeface="+mn-lt"/>
              </a:rPr>
              <a:t> </a:t>
            </a:r>
            <a:r>
              <a:rPr lang="en-US" kern="0" dirty="0" err="1">
                <a:solidFill>
                  <a:schemeClr val="bg1"/>
                </a:solidFill>
                <a:latin typeface="+mn-lt"/>
              </a:rPr>
              <a:t>šiandien</a:t>
            </a:r>
            <a:r>
              <a:rPr lang="en-US" kern="0" dirty="0">
                <a:solidFill>
                  <a:schemeClr val="bg1"/>
                </a:solidFill>
                <a:latin typeface="+mn-lt"/>
              </a:rPr>
              <a:t> </a:t>
            </a:r>
            <a:r>
              <a:rPr lang="en-US" kern="0" dirty="0" err="1">
                <a:solidFill>
                  <a:schemeClr val="bg1"/>
                </a:solidFill>
                <a:latin typeface="+mn-lt"/>
              </a:rPr>
              <a:t>yra</a:t>
            </a:r>
            <a:r>
              <a:rPr lang="en-US" kern="0" dirty="0">
                <a:solidFill>
                  <a:schemeClr val="bg1"/>
                </a:solidFill>
                <a:latin typeface="+mn-lt"/>
              </a:rPr>
              <a:t> </a:t>
            </a:r>
            <a:r>
              <a:rPr lang="en-US" kern="0" dirty="0" err="1">
                <a:solidFill>
                  <a:schemeClr val="bg1"/>
                </a:solidFill>
                <a:latin typeface="+mn-lt"/>
              </a:rPr>
              <a:t>paprasčiausiai</a:t>
            </a:r>
            <a:r>
              <a:rPr lang="en-US" kern="0" dirty="0">
                <a:solidFill>
                  <a:schemeClr val="bg1"/>
                </a:solidFill>
                <a:latin typeface="+mn-lt"/>
              </a:rPr>
              <a:t> </a:t>
            </a:r>
            <a:r>
              <a:rPr lang="en-US" kern="0" dirty="0" err="1">
                <a:solidFill>
                  <a:schemeClr val="bg1"/>
                </a:solidFill>
                <a:latin typeface="+mn-lt"/>
              </a:rPr>
              <a:t>sudeginamos</a:t>
            </a:r>
            <a:r>
              <a:rPr lang="en-US" kern="0" dirty="0">
                <a:solidFill>
                  <a:schemeClr val="bg1"/>
                </a:solidFill>
                <a:latin typeface="+mn-lt"/>
              </a:rPr>
              <a:t>. </a:t>
            </a:r>
            <a:r>
              <a:rPr lang="en-US" kern="0" dirty="0" err="1">
                <a:solidFill>
                  <a:schemeClr val="bg1"/>
                </a:solidFill>
                <a:latin typeface="+mn-lt"/>
              </a:rPr>
              <a:t>Nors</a:t>
            </a:r>
            <a:r>
              <a:rPr lang="en-US" kern="0" dirty="0">
                <a:solidFill>
                  <a:schemeClr val="bg1"/>
                </a:solidFill>
                <a:latin typeface="+mn-lt"/>
              </a:rPr>
              <a:t> </a:t>
            </a:r>
            <a:r>
              <a:rPr lang="en-US" kern="0" dirty="0" err="1">
                <a:solidFill>
                  <a:schemeClr val="bg1"/>
                </a:solidFill>
                <a:latin typeface="+mn-lt"/>
              </a:rPr>
              <a:t>nuo</a:t>
            </a:r>
            <a:r>
              <a:rPr lang="en-US" kern="0" dirty="0">
                <a:solidFill>
                  <a:schemeClr val="bg1"/>
                </a:solidFill>
                <a:latin typeface="+mn-lt"/>
              </a:rPr>
              <a:t> 1975 m. </a:t>
            </a:r>
            <a:r>
              <a:rPr lang="en-US" kern="0" dirty="0" err="1">
                <a:solidFill>
                  <a:schemeClr val="bg1"/>
                </a:solidFill>
                <a:latin typeface="+mn-lt"/>
              </a:rPr>
              <a:t>popieriaus</a:t>
            </a:r>
            <a:r>
              <a:rPr lang="en-US" kern="0" dirty="0">
                <a:solidFill>
                  <a:schemeClr val="bg1"/>
                </a:solidFill>
                <a:latin typeface="+mn-lt"/>
              </a:rPr>
              <a:t> </a:t>
            </a:r>
            <a:r>
              <a:rPr lang="en-US" kern="0" dirty="0" err="1">
                <a:solidFill>
                  <a:schemeClr val="bg1"/>
                </a:solidFill>
                <a:latin typeface="+mn-lt"/>
              </a:rPr>
              <a:t>gamyboje</a:t>
            </a:r>
            <a:r>
              <a:rPr lang="en-US" kern="0" dirty="0">
                <a:solidFill>
                  <a:schemeClr val="bg1"/>
                </a:solidFill>
                <a:latin typeface="+mn-lt"/>
              </a:rPr>
              <a:t> </a:t>
            </a:r>
            <a:r>
              <a:rPr lang="en-US" kern="0" dirty="0" err="1">
                <a:solidFill>
                  <a:schemeClr val="bg1"/>
                </a:solidFill>
                <a:latin typeface="+mn-lt"/>
              </a:rPr>
              <a:t>makulatūros</a:t>
            </a:r>
            <a:r>
              <a:rPr lang="en-US" kern="0" dirty="0">
                <a:solidFill>
                  <a:schemeClr val="bg1"/>
                </a:solidFill>
                <a:latin typeface="+mn-lt"/>
              </a:rPr>
              <a:t> </a:t>
            </a:r>
            <a:r>
              <a:rPr lang="en-US" kern="0" dirty="0" err="1">
                <a:solidFill>
                  <a:schemeClr val="bg1"/>
                </a:solidFill>
                <a:latin typeface="+mn-lt"/>
              </a:rPr>
              <a:t>naudojama</a:t>
            </a:r>
            <a:r>
              <a:rPr lang="en-US" kern="0" dirty="0">
                <a:solidFill>
                  <a:schemeClr val="bg1"/>
                </a:solidFill>
                <a:latin typeface="+mn-lt"/>
              </a:rPr>
              <a:t> </a:t>
            </a:r>
            <a:r>
              <a:rPr lang="en-US" kern="0" dirty="0" err="1">
                <a:solidFill>
                  <a:schemeClr val="bg1"/>
                </a:solidFill>
                <a:latin typeface="+mn-lt"/>
              </a:rPr>
              <a:t>tris</a:t>
            </a:r>
            <a:r>
              <a:rPr lang="en-US" kern="0" dirty="0">
                <a:solidFill>
                  <a:schemeClr val="bg1"/>
                </a:solidFill>
                <a:latin typeface="+mn-lt"/>
              </a:rPr>
              <a:t> </a:t>
            </a:r>
            <a:r>
              <a:rPr lang="en-US" kern="0" dirty="0" err="1">
                <a:solidFill>
                  <a:schemeClr val="bg1"/>
                </a:solidFill>
                <a:latin typeface="+mn-lt"/>
              </a:rPr>
              <a:t>kartus</a:t>
            </a:r>
            <a:r>
              <a:rPr lang="en-US" kern="0" dirty="0">
                <a:solidFill>
                  <a:schemeClr val="bg1"/>
                </a:solidFill>
                <a:latin typeface="+mn-lt"/>
              </a:rPr>
              <a:t> </a:t>
            </a:r>
            <a:r>
              <a:rPr lang="en-US" kern="0" dirty="0" err="1">
                <a:solidFill>
                  <a:schemeClr val="bg1"/>
                </a:solidFill>
                <a:latin typeface="+mn-lt"/>
              </a:rPr>
              <a:t>daugiau</a:t>
            </a:r>
            <a:r>
              <a:rPr lang="en-US" kern="0" dirty="0">
                <a:solidFill>
                  <a:schemeClr val="bg1"/>
                </a:solidFill>
                <a:latin typeface="+mn-lt"/>
              </a:rPr>
              <a:t>, </a:t>
            </a:r>
            <a:r>
              <a:rPr lang="en-US" kern="0" dirty="0" err="1">
                <a:solidFill>
                  <a:schemeClr val="bg1"/>
                </a:solidFill>
                <a:latin typeface="+mn-lt"/>
              </a:rPr>
              <a:t>apie</a:t>
            </a:r>
            <a:r>
              <a:rPr lang="en-US" kern="0" dirty="0">
                <a:solidFill>
                  <a:schemeClr val="bg1"/>
                </a:solidFill>
                <a:latin typeface="+mn-lt"/>
              </a:rPr>
              <a:t> 57 proc. </a:t>
            </a:r>
            <a:r>
              <a:rPr lang="en-US" kern="0" dirty="0" err="1">
                <a:solidFill>
                  <a:schemeClr val="bg1"/>
                </a:solidFill>
                <a:latin typeface="+mn-lt"/>
              </a:rPr>
              <a:t>viso</a:t>
            </a:r>
            <a:r>
              <a:rPr lang="en-US" kern="0" dirty="0">
                <a:solidFill>
                  <a:schemeClr val="bg1"/>
                </a:solidFill>
                <a:latin typeface="+mn-lt"/>
              </a:rPr>
              <a:t> </a:t>
            </a:r>
            <a:r>
              <a:rPr lang="en-US" kern="0" dirty="0" err="1">
                <a:solidFill>
                  <a:schemeClr val="bg1"/>
                </a:solidFill>
                <a:latin typeface="+mn-lt"/>
              </a:rPr>
              <a:t>panaudoto</a:t>
            </a:r>
            <a:r>
              <a:rPr lang="en-US" kern="0" dirty="0">
                <a:solidFill>
                  <a:schemeClr val="bg1"/>
                </a:solidFill>
                <a:latin typeface="+mn-lt"/>
              </a:rPr>
              <a:t> </a:t>
            </a:r>
            <a:r>
              <a:rPr lang="en-US" kern="0" dirty="0" err="1">
                <a:solidFill>
                  <a:schemeClr val="bg1"/>
                </a:solidFill>
                <a:latin typeface="+mn-lt"/>
              </a:rPr>
              <a:t>popieriaus</a:t>
            </a:r>
            <a:r>
              <a:rPr lang="en-US" kern="0" dirty="0">
                <a:solidFill>
                  <a:schemeClr val="bg1"/>
                </a:solidFill>
                <a:latin typeface="+mn-lt"/>
              </a:rPr>
              <a:t> </a:t>
            </a:r>
            <a:r>
              <a:rPr lang="en-US" kern="0" dirty="0" err="1">
                <a:solidFill>
                  <a:schemeClr val="bg1"/>
                </a:solidFill>
                <a:latin typeface="+mn-lt"/>
              </a:rPr>
              <a:t>vis</a:t>
            </a:r>
            <a:r>
              <a:rPr lang="en-US" kern="0" dirty="0">
                <a:solidFill>
                  <a:schemeClr val="bg1"/>
                </a:solidFill>
                <a:latin typeface="+mn-lt"/>
              </a:rPr>
              <a:t> </a:t>
            </a:r>
            <a:r>
              <a:rPr lang="en-US" kern="0" dirty="0" err="1">
                <a:solidFill>
                  <a:schemeClr val="bg1"/>
                </a:solidFill>
                <a:latin typeface="+mn-lt"/>
              </a:rPr>
              <a:t>dar</a:t>
            </a:r>
            <a:r>
              <a:rPr lang="en-US" kern="0" dirty="0">
                <a:solidFill>
                  <a:schemeClr val="bg1"/>
                </a:solidFill>
                <a:latin typeface="+mn-lt"/>
              </a:rPr>
              <a:t> </a:t>
            </a:r>
            <a:r>
              <a:rPr lang="en-US" kern="0" dirty="0" err="1">
                <a:solidFill>
                  <a:schemeClr val="bg1"/>
                </a:solidFill>
                <a:latin typeface="+mn-lt"/>
              </a:rPr>
              <a:t>patenka</a:t>
            </a:r>
            <a:r>
              <a:rPr lang="en-US" kern="0" dirty="0">
                <a:solidFill>
                  <a:schemeClr val="bg1"/>
                </a:solidFill>
                <a:latin typeface="+mn-lt"/>
              </a:rPr>
              <a:t> į </a:t>
            </a:r>
            <a:r>
              <a:rPr lang="en-US" kern="0" dirty="0" err="1">
                <a:solidFill>
                  <a:schemeClr val="bg1"/>
                </a:solidFill>
                <a:latin typeface="+mn-lt"/>
              </a:rPr>
              <a:t>savartynus</a:t>
            </a:r>
            <a:r>
              <a:rPr lang="en-US" kern="0" dirty="0">
                <a:solidFill>
                  <a:schemeClr val="bg1"/>
                </a:solidFill>
                <a:latin typeface="+mn-lt"/>
              </a:rPr>
              <a:t>. </a:t>
            </a:r>
          </a:p>
          <a:p>
            <a:pPr marL="342900" indent="-342900">
              <a:spcBef>
                <a:spcPct val="20000"/>
              </a:spcBef>
              <a:buFontTx/>
              <a:buChar char="•"/>
              <a:defRPr/>
            </a:pPr>
            <a:endParaRPr lang="en-US" sz="3200" kern="0" dirty="0">
              <a:latin typeface="+mn-lt"/>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edge">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
          <p:cNvSpPr>
            <a:spLocks noGrp="1"/>
          </p:cNvSpPr>
          <p:nvPr>
            <p:ph/>
          </p:nvPr>
        </p:nvSpPr>
        <p:spPr/>
        <p:txBody>
          <a:bodyPr/>
          <a:lstStyle/>
          <a:p>
            <a:pPr eaLnBrk="1" hangingPunct="1"/>
            <a:endParaRPr lang="pl-PL" smtClean="0"/>
          </a:p>
        </p:txBody>
      </p:sp>
      <p:pic>
        <p:nvPicPr>
          <p:cNvPr id="6147" name="Picture 5" descr="images1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1295400" y="1905000"/>
            <a:ext cx="6629400" cy="1754326"/>
          </a:xfrm>
          <a:prstGeom prst="rect">
            <a:avLst/>
          </a:prstGeom>
          <a:noFill/>
        </p:spPr>
        <p:txBody>
          <a:bodyPr>
            <a:spAutoFit/>
          </a:bodyPr>
          <a:lstStyle/>
          <a:p>
            <a:pPr algn="ctr">
              <a:defRPr/>
            </a:pPr>
            <a:r>
              <a:rPr lang="lt-LT"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4">
                      <a:satMod val="175000"/>
                      <a:alpha val="40000"/>
                    </a:schemeClr>
                  </a:glow>
                  <a:outerShdw blurRad="50800" algn="tl" rotWithShape="0">
                    <a:srgbClr val="000000"/>
                  </a:outerShdw>
                </a:effectLst>
              </a:rPr>
              <a:t>KAIP PASIGAMINTI POPIERIŲ NAMIE?</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4">
                    <a:satMod val="175000"/>
                    <a:alpha val="40000"/>
                  </a:schemeClr>
                </a:glow>
                <a:outerShdw blurRad="50800" algn="tl" rotWithShape="0">
                  <a:srgbClr val="000000"/>
                </a:outerShdw>
              </a:effectLst>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index"/>
          <p:cNvPicPr>
            <a:picLocks noChangeAspect="1" noChangeArrowheads="1"/>
          </p:cNvPicPr>
          <p:nvPr>
            <p:ph/>
          </p:nvPr>
        </p:nvPicPr>
        <p:blipFill>
          <a:blip r:embed="rId2" cstate="print"/>
          <a:srcRect/>
          <a:stretch>
            <a:fillRect/>
          </a:stretch>
        </p:blipFill>
        <p:spPr>
          <a:xfrm>
            <a:off x="0" y="0"/>
            <a:ext cx="9144000" cy="6858000"/>
          </a:xfrm>
          <a:noFill/>
        </p:spPr>
      </p:pic>
      <p:sp>
        <p:nvSpPr>
          <p:cNvPr id="6151" name="Text Box 7"/>
          <p:cNvSpPr txBox="1">
            <a:spLocks noChangeArrowheads="1"/>
          </p:cNvSpPr>
          <p:nvPr/>
        </p:nvSpPr>
        <p:spPr bwMode="auto">
          <a:xfrm>
            <a:off x="381000" y="228600"/>
            <a:ext cx="8305800" cy="3939540"/>
          </a:xfrm>
          <a:prstGeom prst="rect">
            <a:avLst/>
          </a:prstGeom>
          <a:noFill/>
          <a:ln w="9525">
            <a:noFill/>
            <a:miter lim="800000"/>
            <a:headEnd/>
            <a:tailEnd/>
          </a:ln>
          <a:effectLst/>
        </p:spPr>
        <p:txBody>
          <a:bodyPr>
            <a:spAutoFit/>
          </a:bodyPr>
          <a:lstStyle/>
          <a:p>
            <a:pPr algn="ctr">
              <a:spcBef>
                <a:spcPct val="50000"/>
              </a:spcBef>
              <a:defRPr/>
            </a:pPr>
            <a:r>
              <a:rPr lang="en-US" sz="4000" dirty="0">
                <a:effectLst>
                  <a:glow rad="63500">
                    <a:schemeClr val="accent3">
                      <a:satMod val="175000"/>
                      <a:alpha val="40000"/>
                    </a:schemeClr>
                  </a:glow>
                </a:effectLst>
                <a:latin typeface="Algerian" pitchFamily="82" charset="0"/>
              </a:rPr>
              <a:t>DARBO </a:t>
            </a:r>
            <a:r>
              <a:rPr lang="en-US" sz="4000" dirty="0">
                <a:effectLst>
                  <a:glow rad="63500">
                    <a:schemeClr val="accent3">
                      <a:satMod val="175000"/>
                      <a:alpha val="40000"/>
                    </a:schemeClr>
                  </a:glow>
                </a:effectLst>
                <a:latin typeface="Algerian" pitchFamily="82" charset="0"/>
              </a:rPr>
              <a:t>EIGA</a:t>
            </a:r>
            <a:endParaRPr lang="en-US" sz="2000" dirty="0">
              <a:effectLst>
                <a:glow rad="63500">
                  <a:schemeClr val="accent3">
                    <a:satMod val="175000"/>
                    <a:alpha val="40000"/>
                  </a:schemeClr>
                </a:glow>
              </a:effectLst>
            </a:endParaRPr>
          </a:p>
          <a:p>
            <a:pPr>
              <a:spcBef>
                <a:spcPct val="50000"/>
              </a:spcBef>
              <a:defRPr/>
            </a:pPr>
            <a:r>
              <a:rPr lang="en-US" sz="2000" dirty="0" err="1">
                <a:effectLst>
                  <a:glow rad="63500">
                    <a:schemeClr val="accent3">
                      <a:satMod val="175000"/>
                      <a:alpha val="40000"/>
                    </a:schemeClr>
                  </a:glow>
                </a:effectLst>
              </a:rPr>
              <a:t>Žiūrim</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ko</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jums</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reikia</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Daugelis</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dalykų</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yra</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namų</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apyvokos</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reikmenų</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aišku</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lengviau</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jei</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dirbate</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prie</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vandens</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šaltinio</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ir</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kur</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galima</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išlieti</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vandenį</a:t>
            </a:r>
            <a:r>
              <a:rPr lang="en-US" sz="2000" dirty="0">
                <a:effectLst>
                  <a:glow rad="63500">
                    <a:schemeClr val="accent3">
                      <a:satMod val="175000"/>
                      <a:alpha val="40000"/>
                    </a:schemeClr>
                  </a:glow>
                </a:effectLst>
              </a:rPr>
              <a:t> be </a:t>
            </a:r>
            <a:r>
              <a:rPr lang="en-US" sz="2000" dirty="0" err="1">
                <a:effectLst>
                  <a:glow rad="63500">
                    <a:schemeClr val="accent3">
                      <a:satMod val="175000"/>
                      <a:alpha val="40000"/>
                    </a:schemeClr>
                  </a:glow>
                </a:effectLst>
              </a:rPr>
              <a:t>rūpesčių</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Jums</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reikės</a:t>
            </a:r>
            <a:r>
              <a:rPr lang="en-US" sz="2000" dirty="0">
                <a:effectLst>
                  <a:glow rad="63500">
                    <a:schemeClr val="accent3">
                      <a:satMod val="175000"/>
                      <a:alpha val="40000"/>
                    </a:schemeClr>
                  </a:glow>
                </a:effectLst>
              </a:rPr>
              <a:t>:</a:t>
            </a:r>
            <a:br>
              <a:rPr lang="en-US" sz="2000" dirty="0">
                <a:effectLst>
                  <a:glow rad="63500">
                    <a:schemeClr val="accent3">
                      <a:satMod val="175000"/>
                      <a:alpha val="40000"/>
                    </a:schemeClr>
                  </a:glow>
                </a:effectLst>
              </a:rPr>
            </a:br>
            <a:r>
              <a:rPr lang="en-US" sz="2000" dirty="0">
                <a:effectLst>
                  <a:glow rad="63500">
                    <a:schemeClr val="accent3">
                      <a:satMod val="175000"/>
                      <a:alpha val="40000"/>
                    </a:schemeClr>
                  </a:glow>
                </a:effectLst>
              </a:rPr>
              <a:t>* </a:t>
            </a:r>
            <a:r>
              <a:rPr lang="lt-LT" sz="2000" dirty="0">
                <a:effectLst>
                  <a:glow rad="63500">
                    <a:schemeClr val="accent3">
                      <a:satMod val="175000"/>
                      <a:alpha val="40000"/>
                    </a:schemeClr>
                  </a:glow>
                </a:effectLst>
              </a:rPr>
              <a:t>M</a:t>
            </a:r>
            <a:r>
              <a:rPr lang="en-US" sz="2000" dirty="0" err="1">
                <a:effectLst>
                  <a:glow rad="63500">
                    <a:schemeClr val="accent3">
                      <a:satMod val="175000"/>
                      <a:alpha val="40000"/>
                    </a:schemeClr>
                  </a:glow>
                </a:effectLst>
              </a:rPr>
              <a:t>aišytuv</a:t>
            </a:r>
            <a:r>
              <a:rPr lang="lt-LT" sz="2000" dirty="0">
                <a:effectLst>
                  <a:glow rad="63500">
                    <a:schemeClr val="accent3">
                      <a:satMod val="175000"/>
                      <a:alpha val="40000"/>
                    </a:schemeClr>
                  </a:glow>
                </a:effectLst>
              </a:rPr>
              <a:t>o</a:t>
            </a:r>
            <a:r>
              <a:rPr lang="en-US" sz="2000" dirty="0">
                <a:effectLst>
                  <a:glow rad="63500">
                    <a:schemeClr val="accent3">
                      <a:satMod val="175000"/>
                      <a:alpha val="40000"/>
                    </a:schemeClr>
                  </a:glow>
                </a:effectLst>
              </a:rPr>
              <a:t/>
            </a:r>
            <a:br>
              <a:rPr lang="en-US" sz="2000" dirty="0">
                <a:effectLst>
                  <a:glow rad="63500">
                    <a:schemeClr val="accent3">
                      <a:satMod val="175000"/>
                      <a:alpha val="40000"/>
                    </a:schemeClr>
                  </a:glow>
                </a:effectLst>
              </a:rPr>
            </a:b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Veltini</a:t>
            </a:r>
            <a:r>
              <a:rPr lang="lt-LT" sz="2000" dirty="0">
                <a:effectLst>
                  <a:glow rad="63500">
                    <a:schemeClr val="accent3">
                      <a:satMod val="175000"/>
                      <a:alpha val="40000"/>
                    </a:schemeClr>
                  </a:glow>
                </a:effectLst>
              </a:rPr>
              <a:t>ų</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arba</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anklodė</a:t>
            </a:r>
            <a:r>
              <a:rPr lang="lt-LT" sz="2000" dirty="0">
                <a:effectLst>
                  <a:glow rad="63500">
                    <a:schemeClr val="accent3">
                      <a:satMod val="175000"/>
                      <a:alpha val="40000"/>
                    </a:schemeClr>
                  </a:glow>
                </a:effectLst>
              </a:rPr>
              <a:t>s</a:t>
            </a:r>
            <a:r>
              <a:rPr lang="en-US" sz="2000" dirty="0">
                <a:effectLst>
                  <a:glow rad="63500">
                    <a:schemeClr val="accent3">
                      <a:satMod val="175000"/>
                      <a:alpha val="40000"/>
                    </a:schemeClr>
                  </a:glow>
                </a:effectLst>
              </a:rPr>
              <a:t/>
            </a:r>
            <a:br>
              <a:rPr lang="en-US" sz="2000" dirty="0">
                <a:effectLst>
                  <a:glow rad="63500">
                    <a:schemeClr val="accent3">
                      <a:satMod val="175000"/>
                      <a:alpha val="40000"/>
                    </a:schemeClr>
                  </a:glow>
                </a:effectLst>
              </a:rPr>
            </a:b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Kažkoki</a:t>
            </a:r>
            <a:r>
              <a:rPr lang="lt-LT" sz="2000" dirty="0">
                <a:effectLst>
                  <a:glow rad="63500">
                    <a:schemeClr val="accent3">
                      <a:satMod val="175000"/>
                      <a:alpha val="40000"/>
                    </a:schemeClr>
                  </a:glow>
                </a:effectLst>
              </a:rPr>
              <a:t>os</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dėžutė</a:t>
            </a:r>
            <a:r>
              <a:rPr lang="lt-LT" sz="2000" dirty="0">
                <a:effectLst>
                  <a:glow rad="63500">
                    <a:schemeClr val="accent3">
                      <a:satMod val="175000"/>
                      <a:alpha val="40000"/>
                    </a:schemeClr>
                  </a:glow>
                </a:effectLst>
              </a:rPr>
              <a:t>s</a:t>
            </a:r>
            <a:r>
              <a:rPr lang="en-US" sz="2000" dirty="0">
                <a:effectLst>
                  <a:glow rad="63500">
                    <a:schemeClr val="accent3">
                      <a:satMod val="175000"/>
                      <a:alpha val="40000"/>
                    </a:schemeClr>
                  </a:glow>
                </a:effectLst>
              </a:rPr>
              <a:t>.</a:t>
            </a:r>
            <a:br>
              <a:rPr lang="en-US" sz="2000" dirty="0">
                <a:effectLst>
                  <a:glow rad="63500">
                    <a:schemeClr val="accent3">
                      <a:satMod val="175000"/>
                      <a:alpha val="40000"/>
                    </a:schemeClr>
                  </a:glow>
                </a:effectLst>
              </a:rPr>
            </a:b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Vand</a:t>
            </a:r>
            <a:r>
              <a:rPr lang="lt-LT" sz="2000" dirty="0">
                <a:effectLst>
                  <a:glow rad="63500">
                    <a:schemeClr val="accent3">
                      <a:satMod val="175000"/>
                      <a:alpha val="40000"/>
                    </a:schemeClr>
                  </a:glow>
                </a:effectLst>
              </a:rPr>
              <a:t>ens</a:t>
            </a:r>
            <a:r>
              <a:rPr lang="en-US" sz="2000" dirty="0">
                <a:effectLst>
                  <a:glow rad="63500">
                    <a:schemeClr val="accent3">
                      <a:satMod val="175000"/>
                      <a:alpha val="40000"/>
                    </a:schemeClr>
                  </a:glow>
                </a:effectLst>
              </a:rPr>
              <a:t/>
            </a:r>
            <a:br>
              <a:rPr lang="en-US" sz="2000" dirty="0">
                <a:effectLst>
                  <a:glow rad="63500">
                    <a:schemeClr val="accent3">
                      <a:satMod val="175000"/>
                      <a:alpha val="40000"/>
                    </a:schemeClr>
                  </a:glow>
                </a:effectLst>
              </a:rPr>
            </a:b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Kempinėlė</a:t>
            </a:r>
            <a:r>
              <a:rPr lang="lt-LT" sz="2000" dirty="0">
                <a:effectLst>
                  <a:glow rad="63500">
                    <a:schemeClr val="accent3">
                      <a:satMod val="175000"/>
                      <a:alpha val="40000"/>
                    </a:schemeClr>
                  </a:glow>
                </a:effectLst>
              </a:rPr>
              <a:t>s</a:t>
            </a:r>
            <a:r>
              <a:rPr lang="en-US" sz="2000" dirty="0">
                <a:effectLst>
                  <a:glow rad="63500">
                    <a:schemeClr val="accent3">
                      <a:satMod val="175000"/>
                      <a:alpha val="40000"/>
                    </a:schemeClr>
                  </a:glow>
                </a:effectLst>
              </a:rPr>
              <a:t/>
            </a:r>
            <a:br>
              <a:rPr lang="en-US" sz="2000" dirty="0">
                <a:effectLst>
                  <a:glow rad="63500">
                    <a:schemeClr val="accent3">
                      <a:satMod val="175000"/>
                      <a:alpha val="40000"/>
                    </a:schemeClr>
                  </a:glow>
                </a:effectLst>
              </a:rPr>
            </a:b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Popieriaus</a:t>
            </a:r>
            <a:r>
              <a:rPr lang="en-US" sz="2000" dirty="0">
                <a:effectLst>
                  <a:glow rad="63500">
                    <a:schemeClr val="accent3">
                      <a:satMod val="175000"/>
                      <a:alpha val="40000"/>
                    </a:schemeClr>
                  </a:glow>
                </a:effectLst>
              </a:rPr>
              <a:t> lap</a:t>
            </a:r>
            <a:r>
              <a:rPr lang="lt-LT" sz="2000" dirty="0">
                <a:effectLst>
                  <a:glow rad="63500">
                    <a:schemeClr val="accent3">
                      <a:satMod val="175000"/>
                      <a:alpha val="40000"/>
                    </a:schemeClr>
                  </a:glow>
                </a:effectLst>
              </a:rPr>
              <a:t>ų</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tinka</a:t>
            </a: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betkokie</a:t>
            </a:r>
            <a:r>
              <a:rPr lang="en-US" sz="2000" dirty="0">
                <a:effectLst>
                  <a:glow rad="63500">
                    <a:schemeClr val="accent3">
                      <a:satMod val="175000"/>
                      <a:alpha val="40000"/>
                    </a:schemeClr>
                  </a:glow>
                </a:effectLst>
              </a:rPr>
              <a:t/>
            </a:r>
            <a:br>
              <a:rPr lang="en-US" sz="2000" dirty="0">
                <a:effectLst>
                  <a:glow rad="63500">
                    <a:schemeClr val="accent3">
                      <a:satMod val="175000"/>
                      <a:alpha val="40000"/>
                    </a:schemeClr>
                  </a:glow>
                </a:effectLst>
              </a:rPr>
            </a:br>
            <a:r>
              <a:rPr lang="en-US" sz="2000" dirty="0">
                <a:effectLst>
                  <a:glow rad="63500">
                    <a:schemeClr val="accent3">
                      <a:satMod val="175000"/>
                      <a:alpha val="40000"/>
                    </a:schemeClr>
                  </a:glow>
                </a:effectLst>
              </a:rPr>
              <a:t>* </a:t>
            </a:r>
            <a:r>
              <a:rPr lang="en-US" sz="2000" dirty="0" err="1">
                <a:effectLst>
                  <a:glow rad="63500">
                    <a:schemeClr val="accent3">
                      <a:satMod val="175000"/>
                      <a:alpha val="40000"/>
                    </a:schemeClr>
                  </a:glow>
                </a:effectLst>
              </a:rPr>
              <a:t>Ekran</a:t>
            </a:r>
            <a:r>
              <a:rPr lang="lt-LT" sz="2000" dirty="0">
                <a:effectLst>
                  <a:glow rad="63500">
                    <a:schemeClr val="accent3">
                      <a:satMod val="175000"/>
                      <a:alpha val="40000"/>
                    </a:schemeClr>
                  </a:glow>
                </a:effectLst>
              </a:rPr>
              <a:t>o</a:t>
            </a:r>
            <a:r>
              <a:rPr lang="en-US" sz="2000" dirty="0">
                <a:effectLst>
                  <a:glow rad="63500">
                    <a:schemeClr val="accent3">
                      <a:satMod val="175000"/>
                      <a:alpha val="40000"/>
                    </a:schemeClr>
                  </a:glow>
                </a:effectLst>
              </a:rPr>
              <a:t> </a:t>
            </a:r>
          </a:p>
        </p:txBody>
      </p:sp>
      <p:pic>
        <p:nvPicPr>
          <p:cNvPr id="6152" name="Picture 8" descr="PaperMaking1"/>
          <p:cNvPicPr>
            <a:picLocks noChangeAspect="1" noChangeArrowheads="1"/>
          </p:cNvPicPr>
          <p:nvPr/>
        </p:nvPicPr>
        <p:blipFill>
          <a:blip r:embed="rId3" cstate="print"/>
          <a:srcRect/>
          <a:stretch>
            <a:fillRect/>
          </a:stretch>
        </p:blipFill>
        <p:spPr bwMode="auto">
          <a:xfrm>
            <a:off x="2667000" y="3810000"/>
            <a:ext cx="4724400" cy="28067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6151">
                                            <p:txEl>
                                              <p:pRg st="0" end="0"/>
                                            </p:txEl>
                                          </p:spTgt>
                                        </p:tgtEl>
                                        <p:attrNameLst>
                                          <p:attrName>style.visibility</p:attrName>
                                        </p:attrNameLst>
                                      </p:cBhvr>
                                      <p:to>
                                        <p:strVal val="visible"/>
                                      </p:to>
                                    </p:set>
                                    <p:anim calcmode="lin" valueType="num">
                                      <p:cBhvr>
                                        <p:cTn id="7" dur="500" decel="50000" fill="hold">
                                          <p:stCondLst>
                                            <p:cond delay="0"/>
                                          </p:stCondLst>
                                        </p:cTn>
                                        <p:tgtEl>
                                          <p:spTgt spid="6151">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151">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151">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6151">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151">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151">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151">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151">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6151">
                                            <p:txEl>
                                              <p:pRg st="1" end="1"/>
                                            </p:txEl>
                                          </p:spTgt>
                                        </p:tgtEl>
                                        <p:attrNameLst>
                                          <p:attrName>style.visibility</p:attrName>
                                        </p:attrNameLst>
                                      </p:cBhvr>
                                      <p:to>
                                        <p:strVal val="visible"/>
                                      </p:to>
                                    </p:set>
                                    <p:anim calcmode="lin" valueType="num">
                                      <p:cBhvr>
                                        <p:cTn id="17" dur="500" decel="50000" fill="hold">
                                          <p:stCondLst>
                                            <p:cond delay="0"/>
                                          </p:stCondLst>
                                        </p:cTn>
                                        <p:tgtEl>
                                          <p:spTgt spid="6151">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6151">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6151">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6151">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6151">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6151">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6151">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61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index"/>
          <p:cNvPicPr>
            <a:picLocks noChangeAspect="1" noChangeArrowheads="1"/>
          </p:cNvPicPr>
          <p:nvPr>
            <p:ph/>
          </p:nvPr>
        </p:nvPicPr>
        <p:blipFill>
          <a:blip r:embed="rId2" cstate="print"/>
          <a:srcRect/>
          <a:stretch>
            <a:fillRect/>
          </a:stretch>
        </p:blipFill>
        <p:spPr>
          <a:xfrm>
            <a:off x="0" y="0"/>
            <a:ext cx="9144000" cy="6858000"/>
          </a:xfrm>
          <a:noFill/>
        </p:spPr>
      </p:pic>
      <p:sp>
        <p:nvSpPr>
          <p:cNvPr id="8198" name="Text Box 6"/>
          <p:cNvSpPr txBox="1">
            <a:spLocks noChangeArrowheads="1"/>
          </p:cNvSpPr>
          <p:nvPr/>
        </p:nvSpPr>
        <p:spPr bwMode="auto">
          <a:xfrm>
            <a:off x="228600" y="152400"/>
            <a:ext cx="3810000" cy="6601807"/>
          </a:xfrm>
          <a:prstGeom prst="rect">
            <a:avLst/>
          </a:prstGeom>
          <a:noFill/>
          <a:ln w="9525">
            <a:noFill/>
            <a:miter lim="800000"/>
            <a:headEnd/>
            <a:tailEnd/>
          </a:ln>
          <a:effectLst/>
        </p:spPr>
        <p:txBody>
          <a:bodyPr>
            <a:spAutoFit/>
          </a:bodyPr>
          <a:lstStyle/>
          <a:p>
            <a:pPr marL="342900" indent="-342900" algn="ctr">
              <a:spcBef>
                <a:spcPct val="50000"/>
              </a:spcBef>
              <a:buFontTx/>
              <a:buAutoNum type="arabicPeriod"/>
              <a:defRPr/>
            </a:pPr>
            <a:r>
              <a:rPr lang="en-US" dirty="0" err="1">
                <a:effectLst>
                  <a:glow rad="63500">
                    <a:schemeClr val="accent3">
                      <a:satMod val="175000"/>
                      <a:alpha val="40000"/>
                    </a:schemeClr>
                  </a:glow>
                </a:effectLst>
              </a:rPr>
              <a:t>Ekranas</a:t>
            </a:r>
            <a:r>
              <a:rPr lang="en-US" dirty="0">
                <a:effectLst>
                  <a:glow rad="63500">
                    <a:schemeClr val="accent3">
                      <a:satMod val="175000"/>
                      <a:alpha val="40000"/>
                    </a:schemeClr>
                  </a:glow>
                </a:effectLst>
              </a:rPr>
              <a:t> </a:t>
            </a:r>
            <a:r>
              <a:rPr lang="en-US" dirty="0">
                <a:effectLst>
                  <a:glow rad="63500">
                    <a:schemeClr val="accent3">
                      <a:satMod val="175000"/>
                      <a:alpha val="40000"/>
                    </a:schemeClr>
                  </a:glow>
                </a:effectLst>
              </a:rPr>
              <a:t>tai </a:t>
            </a:r>
            <a:r>
              <a:rPr lang="en-US" dirty="0" err="1">
                <a:effectLst>
                  <a:glow rad="63500">
                    <a:schemeClr val="accent3">
                      <a:satMod val="175000"/>
                      <a:alpha val="40000"/>
                    </a:schemeClr>
                  </a:glow>
                </a:effectLst>
              </a:rPr>
              <a:t>tinklelio</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gabalas</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su</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kažkokio</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pluošto</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tinkelliu</a:t>
            </a:r>
            <a:r>
              <a:rPr lang="en-US" dirty="0">
                <a:effectLst>
                  <a:glow rad="63500">
                    <a:schemeClr val="accent3">
                      <a:satMod val="175000"/>
                      <a:alpha val="40000"/>
                    </a:schemeClr>
                  </a:glow>
                </a:effectLst>
              </a:rPr>
              <a:t> (ne </a:t>
            </a:r>
            <a:r>
              <a:rPr lang="en-US" dirty="0" err="1">
                <a:effectLst>
                  <a:glow rad="63500">
                    <a:schemeClr val="accent3">
                      <a:satMod val="175000"/>
                      <a:alpha val="40000"/>
                    </a:schemeClr>
                  </a:glow>
                </a:effectLst>
              </a:rPr>
              <a:t>stiklo</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pluošto</a:t>
            </a:r>
            <a:r>
              <a:rPr lang="en-US" dirty="0">
                <a:effectLst>
                  <a:glow rad="63500">
                    <a:schemeClr val="accent3">
                      <a:satMod val="175000"/>
                      <a:alpha val="40000"/>
                    </a:schemeClr>
                  </a:glow>
                </a:effectLst>
              </a:rPr>
              <a:t>)</a:t>
            </a:r>
            <a:r>
              <a:rPr lang="lt-LT" dirty="0">
                <a:effectLst>
                  <a:glow rad="63500">
                    <a:schemeClr val="accent3">
                      <a:satMod val="175000"/>
                      <a:alpha val="40000"/>
                    </a:schemeClr>
                  </a:glow>
                </a:effectLst>
              </a:rPr>
              <a:t> </a:t>
            </a:r>
            <a:r>
              <a:rPr lang="en-US" dirty="0" err="1">
                <a:effectLst>
                  <a:glow rad="63500">
                    <a:schemeClr val="accent3">
                      <a:satMod val="175000"/>
                      <a:alpha val="40000"/>
                    </a:schemeClr>
                  </a:glow>
                </a:effectLst>
              </a:rPr>
              <a:t>apvyniota</a:t>
            </a:r>
            <a:r>
              <a:rPr lang="lt-LT" dirty="0">
                <a:effectLst>
                  <a:glow rad="63500">
                    <a:schemeClr val="accent3">
                      <a:satMod val="175000"/>
                      <a:alpha val="40000"/>
                    </a:schemeClr>
                  </a:glow>
                </a:effectLst>
              </a:rPr>
              <a:t>s</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su</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izoliazija</a:t>
            </a:r>
            <a:r>
              <a:rPr lang="en-US" dirty="0">
                <a:effectLst>
                  <a:glow rad="63500">
                    <a:schemeClr val="accent3">
                      <a:satMod val="175000"/>
                      <a:alpha val="40000"/>
                    </a:schemeClr>
                  </a:glow>
                </a:effectLst>
              </a:rPr>
              <a:t> per </a:t>
            </a:r>
            <a:r>
              <a:rPr lang="en-US" dirty="0" err="1">
                <a:effectLst>
                  <a:glow rad="63500">
                    <a:schemeClr val="accent3">
                      <a:satMod val="175000"/>
                      <a:alpha val="40000"/>
                    </a:schemeClr>
                  </a:glow>
                </a:effectLst>
              </a:rPr>
              <a:t>kraštus</a:t>
            </a:r>
            <a:r>
              <a:rPr lang="en-US" dirty="0">
                <a:effectLst>
                  <a:glow rad="63500">
                    <a:schemeClr val="accent3">
                      <a:satMod val="175000"/>
                      <a:alpha val="40000"/>
                    </a:schemeClr>
                  </a:glow>
                </a:effectLst>
              </a:rPr>
              <a:t> </a:t>
            </a:r>
            <a:endParaRPr lang="en-US" dirty="0">
              <a:effectLst>
                <a:glow rad="63500">
                  <a:schemeClr val="accent3">
                    <a:satMod val="175000"/>
                    <a:alpha val="40000"/>
                  </a:schemeClr>
                </a:glow>
              </a:effectLst>
            </a:endParaRPr>
          </a:p>
          <a:p>
            <a:pPr marL="342900" indent="-342900" algn="ctr">
              <a:spcBef>
                <a:spcPct val="50000"/>
              </a:spcBef>
              <a:buFontTx/>
              <a:buAutoNum type="arabicPeriod"/>
              <a:defRPr/>
            </a:pPr>
            <a:endParaRPr lang="en-US" dirty="0">
              <a:effectLst>
                <a:glow rad="63500">
                  <a:schemeClr val="accent3">
                    <a:satMod val="175000"/>
                    <a:alpha val="40000"/>
                  </a:schemeClr>
                </a:glow>
              </a:effectLst>
            </a:endParaRPr>
          </a:p>
          <a:p>
            <a:pPr marL="342900" indent="-342900" algn="ctr">
              <a:spcBef>
                <a:spcPct val="50000"/>
              </a:spcBef>
              <a:buFontTx/>
              <a:buAutoNum type="arabicPeriod"/>
              <a:defRPr/>
            </a:pPr>
            <a:endParaRPr lang="en-US" dirty="0">
              <a:effectLst>
                <a:glow rad="63500">
                  <a:schemeClr val="accent3">
                    <a:satMod val="175000"/>
                    <a:alpha val="40000"/>
                  </a:schemeClr>
                </a:glow>
              </a:effectLst>
            </a:endParaRPr>
          </a:p>
          <a:p>
            <a:pPr marL="342900" indent="-342900" algn="ctr">
              <a:spcBef>
                <a:spcPct val="50000"/>
              </a:spcBef>
              <a:buFontTx/>
              <a:buAutoNum type="arabicPeriod"/>
              <a:defRPr/>
            </a:pPr>
            <a:endParaRPr lang="en-US" dirty="0">
              <a:effectLst>
                <a:glow rad="63500">
                  <a:schemeClr val="accent3">
                    <a:satMod val="175000"/>
                    <a:alpha val="40000"/>
                  </a:schemeClr>
                </a:glow>
              </a:effectLst>
            </a:endParaRPr>
          </a:p>
          <a:p>
            <a:pPr marL="342900" indent="-342900" algn="ctr">
              <a:spcBef>
                <a:spcPct val="50000"/>
              </a:spcBef>
              <a:buFontTx/>
              <a:buAutoNum type="arabicPeriod"/>
              <a:defRPr/>
            </a:pPr>
            <a:endParaRPr lang="en-US" dirty="0">
              <a:effectLst>
                <a:glow rad="63500">
                  <a:schemeClr val="accent3">
                    <a:satMod val="175000"/>
                    <a:alpha val="40000"/>
                  </a:schemeClr>
                </a:glow>
              </a:effectLst>
            </a:endParaRPr>
          </a:p>
          <a:p>
            <a:pPr marL="342900" indent="-342900" algn="ctr">
              <a:spcBef>
                <a:spcPct val="50000"/>
              </a:spcBef>
              <a:buFontTx/>
              <a:buAutoNum type="arabicPeriod"/>
              <a:defRPr/>
            </a:pPr>
            <a:endParaRPr lang="en-US" dirty="0">
              <a:effectLst>
                <a:glow rad="63500">
                  <a:schemeClr val="accent3">
                    <a:satMod val="175000"/>
                    <a:alpha val="40000"/>
                  </a:schemeClr>
                </a:glow>
              </a:effectLst>
            </a:endParaRPr>
          </a:p>
          <a:p>
            <a:pPr marL="342900" indent="-342900" algn="ctr">
              <a:spcBef>
                <a:spcPct val="50000"/>
              </a:spcBef>
              <a:buFontTx/>
              <a:buAutoNum type="arabicPeriod"/>
              <a:defRPr/>
            </a:pPr>
            <a:endParaRPr lang="en-US" dirty="0">
              <a:effectLst>
                <a:glow rad="63500">
                  <a:schemeClr val="accent3">
                    <a:satMod val="175000"/>
                    <a:alpha val="40000"/>
                  </a:schemeClr>
                </a:glow>
              </a:effectLst>
            </a:endParaRPr>
          </a:p>
          <a:p>
            <a:pPr marL="342900" indent="-342900" algn="ctr">
              <a:spcBef>
                <a:spcPct val="50000"/>
              </a:spcBef>
              <a:buFontTx/>
              <a:buAutoNum type="arabicPeriod"/>
              <a:defRPr/>
            </a:pPr>
            <a:endParaRPr lang="en-US" dirty="0">
              <a:effectLst>
                <a:glow rad="63500">
                  <a:schemeClr val="accent3">
                    <a:satMod val="175000"/>
                    <a:alpha val="40000"/>
                  </a:schemeClr>
                </a:glow>
              </a:effectLst>
            </a:endParaRPr>
          </a:p>
          <a:p>
            <a:pPr marL="342900" indent="-342900" algn="ctr">
              <a:spcBef>
                <a:spcPct val="50000"/>
              </a:spcBef>
              <a:buFontTx/>
              <a:buAutoNum type="arabicPeriod"/>
              <a:defRPr/>
            </a:pPr>
            <a:endParaRPr lang="en-US" dirty="0">
              <a:effectLst>
                <a:glow rad="63500">
                  <a:schemeClr val="accent3">
                    <a:satMod val="175000"/>
                    <a:alpha val="40000"/>
                  </a:schemeClr>
                </a:glow>
              </a:effectLst>
            </a:endParaRPr>
          </a:p>
          <a:p>
            <a:pPr marL="342900" indent="-342900" algn="ctr">
              <a:spcBef>
                <a:spcPct val="50000"/>
              </a:spcBef>
              <a:buFontTx/>
              <a:buAutoNum type="arabicPeriod"/>
              <a:defRPr/>
            </a:pPr>
            <a:endParaRPr lang="en-US" dirty="0">
              <a:effectLst>
                <a:glow rad="63500">
                  <a:schemeClr val="accent3">
                    <a:satMod val="175000"/>
                    <a:alpha val="40000"/>
                  </a:schemeClr>
                </a:glow>
              </a:effectLst>
            </a:endParaRPr>
          </a:p>
          <a:p>
            <a:pPr marL="342900" indent="-342900" algn="ctr">
              <a:spcBef>
                <a:spcPct val="50000"/>
              </a:spcBef>
              <a:buFontTx/>
              <a:buAutoNum type="arabicPeriod"/>
              <a:defRPr/>
            </a:pPr>
            <a:endParaRPr lang="en-US" dirty="0">
              <a:effectLst>
                <a:glow rad="63500">
                  <a:schemeClr val="accent3">
                    <a:satMod val="175000"/>
                    <a:alpha val="40000"/>
                  </a:schemeClr>
                </a:glow>
              </a:effectLst>
            </a:endParaRPr>
          </a:p>
          <a:p>
            <a:pPr marL="342900" indent="-342900" algn="ctr">
              <a:spcBef>
                <a:spcPct val="50000"/>
              </a:spcBef>
              <a:buFontTx/>
              <a:buAutoNum type="arabicPeriod"/>
              <a:defRPr/>
            </a:pPr>
            <a:endParaRPr lang="en-US" dirty="0">
              <a:effectLst>
                <a:glow rad="63500">
                  <a:schemeClr val="accent3">
                    <a:satMod val="175000"/>
                    <a:alpha val="40000"/>
                  </a:schemeClr>
                </a:glow>
              </a:effectLst>
            </a:endParaRPr>
          </a:p>
          <a:p>
            <a:pPr marL="342900" indent="-342900" algn="ctr">
              <a:spcBef>
                <a:spcPct val="50000"/>
              </a:spcBef>
              <a:buFontTx/>
              <a:buAutoNum type="arabicPeriod"/>
              <a:defRPr/>
            </a:pPr>
            <a:endParaRPr lang="en-US" dirty="0">
              <a:effectLst>
                <a:glow rad="63500">
                  <a:schemeClr val="accent3">
                    <a:satMod val="175000"/>
                    <a:alpha val="40000"/>
                  </a:schemeClr>
                </a:glow>
              </a:effectLst>
            </a:endParaRPr>
          </a:p>
          <a:p>
            <a:pPr marL="342900" indent="-342900" algn="ctr">
              <a:spcBef>
                <a:spcPct val="50000"/>
              </a:spcBef>
              <a:buFontTx/>
              <a:buAutoNum type="arabicPeriod"/>
              <a:defRPr/>
            </a:pPr>
            <a:endParaRPr lang="en-US" dirty="0">
              <a:effectLst>
                <a:glow rad="63500">
                  <a:schemeClr val="accent3">
                    <a:satMod val="175000"/>
                    <a:alpha val="40000"/>
                  </a:schemeClr>
                </a:glow>
              </a:effectLst>
            </a:endParaRPr>
          </a:p>
        </p:txBody>
      </p:sp>
      <p:sp>
        <p:nvSpPr>
          <p:cNvPr id="8199" name="Text Box 7"/>
          <p:cNvSpPr txBox="1">
            <a:spLocks noChangeArrowheads="1"/>
          </p:cNvSpPr>
          <p:nvPr/>
        </p:nvSpPr>
        <p:spPr bwMode="auto">
          <a:xfrm>
            <a:off x="4800600" y="228600"/>
            <a:ext cx="3581400" cy="915988"/>
          </a:xfrm>
          <a:prstGeom prst="rect">
            <a:avLst/>
          </a:prstGeom>
          <a:noFill/>
          <a:ln w="9525">
            <a:noFill/>
            <a:miter lim="800000"/>
            <a:headEnd/>
            <a:tailEnd/>
          </a:ln>
          <a:effectLst/>
        </p:spPr>
        <p:txBody>
          <a:bodyPr>
            <a:spAutoFit/>
          </a:bodyPr>
          <a:lstStyle/>
          <a:p>
            <a:pPr algn="ctr">
              <a:spcBef>
                <a:spcPct val="50000"/>
              </a:spcBef>
              <a:defRPr/>
            </a:pPr>
            <a:r>
              <a:rPr lang="lt-LT" dirty="0">
                <a:effectLst>
                  <a:glow rad="63500">
                    <a:schemeClr val="accent3">
                      <a:satMod val="175000"/>
                      <a:alpha val="40000"/>
                    </a:schemeClr>
                  </a:glow>
                </a:effectLst>
              </a:rPr>
              <a:t>2. </a:t>
            </a:r>
            <a:r>
              <a:rPr lang="en-US" dirty="0" err="1">
                <a:effectLst>
                  <a:glow rad="63500">
                    <a:schemeClr val="accent3">
                      <a:satMod val="175000"/>
                      <a:alpha val="40000"/>
                    </a:schemeClr>
                  </a:glow>
                </a:effectLst>
              </a:rPr>
              <a:t>Įpilti</a:t>
            </a:r>
            <a:r>
              <a:rPr lang="en-US" dirty="0">
                <a:effectLst>
                  <a:glow rad="63500">
                    <a:schemeClr val="accent3">
                      <a:satMod val="175000"/>
                      <a:alpha val="40000"/>
                    </a:schemeClr>
                  </a:glow>
                </a:effectLst>
              </a:rPr>
              <a:t> į </a:t>
            </a:r>
            <a:r>
              <a:rPr lang="en-US" dirty="0" err="1">
                <a:effectLst>
                  <a:glow rad="63500">
                    <a:schemeClr val="accent3">
                      <a:satMod val="175000"/>
                      <a:alpha val="40000"/>
                    </a:schemeClr>
                  </a:glow>
                </a:effectLst>
              </a:rPr>
              <a:t>maišytuvą</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tris</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ketvirtadalius</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drugno</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vandens</a:t>
            </a:r>
            <a:r>
              <a:rPr lang="en-US" dirty="0">
                <a:effectLst>
                  <a:glow rad="63500">
                    <a:schemeClr val="accent3">
                      <a:satMod val="175000"/>
                      <a:alpha val="40000"/>
                    </a:schemeClr>
                  </a:glow>
                </a:effectLst>
              </a:rPr>
              <a:t> </a:t>
            </a:r>
            <a:r>
              <a:rPr lang="en-US" dirty="0"/>
              <a:t/>
            </a:r>
            <a:br>
              <a:rPr lang="en-US" dirty="0"/>
            </a:br>
            <a:endParaRPr lang="en-US" dirty="0"/>
          </a:p>
        </p:txBody>
      </p:sp>
      <p:pic>
        <p:nvPicPr>
          <p:cNvPr id="8201" name="Picture 9" descr="PaperMaking4"/>
          <p:cNvPicPr>
            <a:picLocks noChangeAspect="1" noChangeArrowheads="1"/>
          </p:cNvPicPr>
          <p:nvPr/>
        </p:nvPicPr>
        <p:blipFill>
          <a:blip r:embed="rId3" cstate="print"/>
          <a:srcRect/>
          <a:stretch>
            <a:fillRect/>
          </a:stretch>
        </p:blipFill>
        <p:spPr bwMode="auto">
          <a:xfrm>
            <a:off x="4876800" y="1676400"/>
            <a:ext cx="3403600" cy="4419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 name="Picture 8" descr="PaperMaking2"/>
          <p:cNvPicPr>
            <a:picLocks noChangeAspect="1" noChangeArrowheads="1"/>
          </p:cNvPicPr>
          <p:nvPr/>
        </p:nvPicPr>
        <p:blipFill>
          <a:blip r:embed="rId4" cstate="print"/>
          <a:srcRect/>
          <a:stretch>
            <a:fillRect/>
          </a:stretch>
        </p:blipFill>
        <p:spPr bwMode="auto">
          <a:xfrm>
            <a:off x="457200" y="1752600"/>
            <a:ext cx="3352800" cy="4495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fade">
                                      <p:cBhvr>
                                        <p:cTn id="7" dur="1000"/>
                                        <p:tgtEl>
                                          <p:spTgt spid="8198"/>
                                        </p:tgtEl>
                                      </p:cBhvr>
                                    </p:animEffect>
                                    <p:anim calcmode="lin" valueType="num">
                                      <p:cBhvr>
                                        <p:cTn id="8" dur="1000" fill="hold"/>
                                        <p:tgtEl>
                                          <p:spTgt spid="8198"/>
                                        </p:tgtEl>
                                        <p:attrNameLst>
                                          <p:attrName>ppt_x</p:attrName>
                                        </p:attrNameLst>
                                      </p:cBhvr>
                                      <p:tavLst>
                                        <p:tav tm="0">
                                          <p:val>
                                            <p:strVal val="#ppt_x"/>
                                          </p:val>
                                        </p:tav>
                                        <p:tav tm="100000">
                                          <p:val>
                                            <p:strVal val="#ppt_x"/>
                                          </p:val>
                                        </p:tav>
                                      </p:tavLst>
                                    </p:anim>
                                    <p:anim calcmode="lin" valueType="num">
                                      <p:cBhvr>
                                        <p:cTn id="9" dur="900" decel="100000" fill="hold"/>
                                        <p:tgtEl>
                                          <p:spTgt spid="819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8199"/>
                                        </p:tgtEl>
                                        <p:attrNameLst>
                                          <p:attrName>style.visibility</p:attrName>
                                        </p:attrNameLst>
                                      </p:cBhvr>
                                      <p:to>
                                        <p:strVal val="visible"/>
                                      </p:to>
                                    </p:set>
                                    <p:animEffect transition="in" filter="fade">
                                      <p:cBhvr>
                                        <p:cTn id="15" dur="1000"/>
                                        <p:tgtEl>
                                          <p:spTgt spid="8199"/>
                                        </p:tgtEl>
                                      </p:cBhvr>
                                    </p:animEffect>
                                    <p:anim calcmode="lin" valueType="num">
                                      <p:cBhvr>
                                        <p:cTn id="16" dur="1000" fill="hold"/>
                                        <p:tgtEl>
                                          <p:spTgt spid="8199"/>
                                        </p:tgtEl>
                                        <p:attrNameLst>
                                          <p:attrName>ppt_x</p:attrName>
                                        </p:attrNameLst>
                                      </p:cBhvr>
                                      <p:tavLst>
                                        <p:tav tm="0">
                                          <p:val>
                                            <p:strVal val="#ppt_x"/>
                                          </p:val>
                                        </p:tav>
                                        <p:tav tm="100000">
                                          <p:val>
                                            <p:strVal val="#ppt_x"/>
                                          </p:val>
                                        </p:tav>
                                      </p:tavLst>
                                    </p:anim>
                                    <p:anim calcmode="lin" valueType="num">
                                      <p:cBhvr>
                                        <p:cTn id="17" dur="900" decel="100000" fill="hold"/>
                                        <p:tgtEl>
                                          <p:spTgt spid="819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19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index"/>
          <p:cNvPicPr>
            <a:picLocks noChangeAspect="1" noChangeArrowheads="1"/>
          </p:cNvPicPr>
          <p:nvPr>
            <p:ph/>
          </p:nvPr>
        </p:nvPicPr>
        <p:blipFill>
          <a:blip r:embed="rId2" cstate="print"/>
          <a:srcRect/>
          <a:stretch>
            <a:fillRect/>
          </a:stretch>
        </p:blipFill>
        <p:spPr>
          <a:xfrm>
            <a:off x="0" y="0"/>
            <a:ext cx="9144000" cy="6858000"/>
          </a:xfrm>
          <a:noFill/>
        </p:spPr>
      </p:pic>
      <p:sp>
        <p:nvSpPr>
          <p:cNvPr id="10246" name="Text Box 6"/>
          <p:cNvSpPr txBox="1">
            <a:spLocks noChangeArrowheads="1"/>
          </p:cNvSpPr>
          <p:nvPr/>
        </p:nvSpPr>
        <p:spPr bwMode="auto">
          <a:xfrm>
            <a:off x="152400" y="152400"/>
            <a:ext cx="3810000" cy="915988"/>
          </a:xfrm>
          <a:prstGeom prst="rect">
            <a:avLst/>
          </a:prstGeom>
          <a:noFill/>
          <a:ln w="9525">
            <a:noFill/>
            <a:miter lim="800000"/>
            <a:headEnd/>
            <a:tailEnd/>
          </a:ln>
          <a:effectLst/>
        </p:spPr>
        <p:txBody>
          <a:bodyPr>
            <a:spAutoFit/>
          </a:bodyPr>
          <a:lstStyle/>
          <a:p>
            <a:pPr algn="ctr">
              <a:spcBef>
                <a:spcPct val="50000"/>
              </a:spcBef>
              <a:defRPr/>
            </a:pPr>
            <a:r>
              <a:rPr lang="lt-LT" dirty="0">
                <a:effectLst>
                  <a:glow rad="63500">
                    <a:schemeClr val="accent3">
                      <a:satMod val="175000"/>
                      <a:alpha val="40000"/>
                    </a:schemeClr>
                  </a:glow>
                </a:effectLst>
              </a:rPr>
              <a:t>3. S</a:t>
            </a:r>
            <a:r>
              <a:rPr lang="en-US" dirty="0" err="1">
                <a:effectLst>
                  <a:glow rad="63500">
                    <a:schemeClr val="accent3">
                      <a:satMod val="175000"/>
                      <a:alpha val="40000"/>
                    </a:schemeClr>
                  </a:glow>
                </a:effectLst>
              </a:rPr>
              <a:t>usmulkntą</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popierių</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dėti</a:t>
            </a:r>
            <a:r>
              <a:rPr lang="en-US" dirty="0">
                <a:effectLst>
                  <a:glow rad="63500">
                    <a:schemeClr val="accent3">
                      <a:satMod val="175000"/>
                      <a:alpha val="40000"/>
                    </a:schemeClr>
                  </a:glow>
                </a:effectLst>
              </a:rPr>
              <a:t> į </a:t>
            </a:r>
            <a:r>
              <a:rPr lang="en-US" dirty="0" err="1">
                <a:effectLst>
                  <a:glow rad="63500">
                    <a:schemeClr val="accent3">
                      <a:satMod val="175000"/>
                      <a:alpha val="40000"/>
                    </a:schemeClr>
                  </a:glow>
                </a:effectLst>
              </a:rPr>
              <a:t>maišytuvą</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Gabalėliai</a:t>
            </a:r>
            <a:r>
              <a:rPr lang="en-US" dirty="0">
                <a:effectLst>
                  <a:glow rad="63500">
                    <a:schemeClr val="accent3">
                      <a:satMod val="175000"/>
                      <a:alpha val="40000"/>
                    </a:schemeClr>
                  </a:glow>
                </a:effectLst>
              </a:rPr>
              <a:t> t</a:t>
            </a:r>
            <a:r>
              <a:rPr lang="lt-LT" dirty="0">
                <a:effectLst>
                  <a:glow rad="63500">
                    <a:schemeClr val="accent3">
                      <a:satMod val="175000"/>
                      <a:alpha val="40000"/>
                    </a:schemeClr>
                  </a:glow>
                </a:effectLst>
              </a:rPr>
              <a:t>ur</a:t>
            </a:r>
            <a:r>
              <a:rPr lang="en-US" dirty="0" err="1">
                <a:effectLst>
                  <a:glow rad="63500">
                    <a:schemeClr val="accent3">
                      <a:satMod val="175000"/>
                      <a:alpha val="40000"/>
                    </a:schemeClr>
                  </a:glow>
                </a:effectLst>
              </a:rPr>
              <a:t>i</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būti</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nedideli</a:t>
            </a:r>
            <a:r>
              <a:rPr lang="en-US" dirty="0">
                <a:effectLst>
                  <a:glow rad="63500">
                    <a:schemeClr val="accent3">
                      <a:satMod val="175000"/>
                      <a:alpha val="40000"/>
                    </a:schemeClr>
                  </a:glow>
                </a:effectLst>
              </a:rPr>
              <a:t>.</a:t>
            </a:r>
            <a:r>
              <a:rPr lang="lt-LT" dirty="0">
                <a:effectLst>
                  <a:glow rad="63500">
                    <a:schemeClr val="accent3">
                      <a:satMod val="175000"/>
                      <a:alpha val="40000"/>
                    </a:schemeClr>
                  </a:glow>
                </a:effectLst>
              </a:rPr>
              <a:t> </a:t>
            </a:r>
            <a:r>
              <a:rPr lang="en-US" dirty="0" err="1">
                <a:effectLst>
                  <a:glow rad="63500">
                    <a:schemeClr val="accent3">
                      <a:satMod val="175000"/>
                      <a:alpha val="40000"/>
                    </a:schemeClr>
                  </a:glow>
                </a:effectLst>
              </a:rPr>
              <a:t>Dėti</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ir</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malti</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apie</a:t>
            </a:r>
            <a:r>
              <a:rPr lang="en-US" dirty="0">
                <a:effectLst>
                  <a:glow rad="63500">
                    <a:schemeClr val="accent3">
                      <a:satMod val="175000"/>
                      <a:alpha val="40000"/>
                    </a:schemeClr>
                  </a:glow>
                </a:effectLst>
              </a:rPr>
              <a:t> 20 s. </a:t>
            </a:r>
          </a:p>
        </p:txBody>
      </p:sp>
      <p:sp>
        <p:nvSpPr>
          <p:cNvPr id="10247" name="Text Box 7"/>
          <p:cNvSpPr txBox="1">
            <a:spLocks noChangeArrowheads="1"/>
          </p:cNvSpPr>
          <p:nvPr/>
        </p:nvSpPr>
        <p:spPr bwMode="auto">
          <a:xfrm>
            <a:off x="4953000" y="152400"/>
            <a:ext cx="3124200" cy="646331"/>
          </a:xfrm>
          <a:prstGeom prst="rect">
            <a:avLst/>
          </a:prstGeom>
          <a:noFill/>
          <a:ln w="9525">
            <a:noFill/>
            <a:miter lim="800000"/>
            <a:headEnd/>
            <a:tailEnd/>
          </a:ln>
          <a:effectLst/>
        </p:spPr>
        <p:txBody>
          <a:bodyPr>
            <a:spAutoFit/>
          </a:bodyPr>
          <a:lstStyle/>
          <a:p>
            <a:pPr algn="ctr">
              <a:spcBef>
                <a:spcPct val="50000"/>
              </a:spcBef>
              <a:defRPr/>
            </a:pPr>
            <a:r>
              <a:rPr lang="lt-LT" dirty="0">
                <a:effectLst>
                  <a:glow rad="63500">
                    <a:schemeClr val="accent3">
                      <a:satMod val="175000"/>
                      <a:alpha val="40000"/>
                    </a:schemeClr>
                  </a:glow>
                </a:effectLst>
              </a:rPr>
              <a:t>4. </a:t>
            </a:r>
            <a:r>
              <a:rPr lang="en-US" dirty="0">
                <a:effectLst>
                  <a:glow rad="63500">
                    <a:schemeClr val="accent3">
                      <a:satMod val="175000"/>
                      <a:alpha val="40000"/>
                    </a:schemeClr>
                  </a:glow>
                </a:effectLst>
              </a:rPr>
              <a:t>Tada </a:t>
            </a:r>
            <a:r>
              <a:rPr lang="en-US" dirty="0" err="1">
                <a:effectLst>
                  <a:glow rad="63500">
                    <a:schemeClr val="accent3">
                      <a:satMod val="175000"/>
                      <a:alpha val="40000"/>
                    </a:schemeClr>
                  </a:glow>
                </a:effectLst>
              </a:rPr>
              <a:t>išpilame</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viską</a:t>
            </a:r>
            <a:r>
              <a:rPr lang="en-US" dirty="0">
                <a:effectLst>
                  <a:glow rad="63500">
                    <a:schemeClr val="accent3">
                      <a:satMod val="175000"/>
                      <a:alpha val="40000"/>
                    </a:schemeClr>
                  </a:glow>
                </a:effectLst>
              </a:rPr>
              <a:t> į </a:t>
            </a:r>
            <a:r>
              <a:rPr lang="en-US" dirty="0" err="1">
                <a:effectLst>
                  <a:glow rad="63500">
                    <a:schemeClr val="accent3">
                      <a:satMod val="175000"/>
                      <a:alpha val="40000"/>
                    </a:schemeClr>
                  </a:glow>
                </a:effectLst>
              </a:rPr>
              <a:t>dėželė</a:t>
            </a:r>
            <a:r>
              <a:rPr lang="en-US" dirty="0">
                <a:effectLst>
                  <a:glow rad="63500">
                    <a:schemeClr val="accent3">
                      <a:satMod val="175000"/>
                      <a:alpha val="40000"/>
                    </a:schemeClr>
                  </a:glow>
                </a:effectLst>
              </a:rPr>
              <a:t> </a:t>
            </a:r>
          </a:p>
        </p:txBody>
      </p:sp>
      <p:pic>
        <p:nvPicPr>
          <p:cNvPr id="10248" name="Picture 8" descr="PaperMaking6"/>
          <p:cNvPicPr>
            <a:picLocks noChangeAspect="1" noChangeArrowheads="1"/>
          </p:cNvPicPr>
          <p:nvPr/>
        </p:nvPicPr>
        <p:blipFill>
          <a:blip r:embed="rId3" cstate="print"/>
          <a:srcRect/>
          <a:stretch>
            <a:fillRect/>
          </a:stretch>
        </p:blipFill>
        <p:spPr bwMode="auto">
          <a:xfrm>
            <a:off x="304800" y="1295400"/>
            <a:ext cx="3657600" cy="5003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249" name="Picture 9" descr="PaperMaking10"/>
          <p:cNvPicPr>
            <a:picLocks noChangeAspect="1" noChangeArrowheads="1"/>
          </p:cNvPicPr>
          <p:nvPr/>
        </p:nvPicPr>
        <p:blipFill>
          <a:blip r:embed="rId4" cstate="print"/>
          <a:srcRect/>
          <a:stretch>
            <a:fillRect/>
          </a:stretch>
        </p:blipFill>
        <p:spPr bwMode="auto">
          <a:xfrm>
            <a:off x="4648200" y="1295400"/>
            <a:ext cx="4089400" cy="5029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fade">
                                      <p:cBhvr>
                                        <p:cTn id="7" dur="1000"/>
                                        <p:tgtEl>
                                          <p:spTgt spid="10246"/>
                                        </p:tgtEl>
                                      </p:cBhvr>
                                    </p:animEffect>
                                    <p:anim calcmode="lin" valueType="num">
                                      <p:cBhvr>
                                        <p:cTn id="8" dur="1000" fill="hold"/>
                                        <p:tgtEl>
                                          <p:spTgt spid="10246"/>
                                        </p:tgtEl>
                                        <p:attrNameLst>
                                          <p:attrName>ppt_x</p:attrName>
                                        </p:attrNameLst>
                                      </p:cBhvr>
                                      <p:tavLst>
                                        <p:tav tm="0">
                                          <p:val>
                                            <p:strVal val="#ppt_x"/>
                                          </p:val>
                                        </p:tav>
                                        <p:tav tm="100000">
                                          <p:val>
                                            <p:strVal val="#ppt_x"/>
                                          </p:val>
                                        </p:tav>
                                      </p:tavLst>
                                    </p:anim>
                                    <p:anim calcmode="lin" valueType="num">
                                      <p:cBhvr>
                                        <p:cTn id="9" dur="900" decel="100000" fill="hold"/>
                                        <p:tgtEl>
                                          <p:spTgt spid="1024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24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0247"/>
                                        </p:tgtEl>
                                        <p:attrNameLst>
                                          <p:attrName>style.visibility</p:attrName>
                                        </p:attrNameLst>
                                      </p:cBhvr>
                                      <p:to>
                                        <p:strVal val="visible"/>
                                      </p:to>
                                    </p:set>
                                    <p:animEffect transition="in" filter="fade">
                                      <p:cBhvr>
                                        <p:cTn id="15" dur="1000"/>
                                        <p:tgtEl>
                                          <p:spTgt spid="10247"/>
                                        </p:tgtEl>
                                      </p:cBhvr>
                                    </p:animEffect>
                                    <p:anim calcmode="lin" valueType="num">
                                      <p:cBhvr>
                                        <p:cTn id="16" dur="1000" fill="hold"/>
                                        <p:tgtEl>
                                          <p:spTgt spid="10247"/>
                                        </p:tgtEl>
                                        <p:attrNameLst>
                                          <p:attrName>ppt_x</p:attrName>
                                        </p:attrNameLst>
                                      </p:cBhvr>
                                      <p:tavLst>
                                        <p:tav tm="0">
                                          <p:val>
                                            <p:strVal val="#ppt_x"/>
                                          </p:val>
                                        </p:tav>
                                        <p:tav tm="100000">
                                          <p:val>
                                            <p:strVal val="#ppt_x"/>
                                          </p:val>
                                        </p:tav>
                                      </p:tavLst>
                                    </p:anim>
                                    <p:anim calcmode="lin" valueType="num">
                                      <p:cBhvr>
                                        <p:cTn id="17" dur="900" decel="100000" fill="hold"/>
                                        <p:tgtEl>
                                          <p:spTgt spid="10247"/>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24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index"/>
          <p:cNvPicPr>
            <a:picLocks noChangeAspect="1" noChangeArrowheads="1"/>
          </p:cNvPicPr>
          <p:nvPr>
            <p:ph/>
          </p:nvPr>
        </p:nvPicPr>
        <p:blipFill>
          <a:blip r:embed="rId2" cstate="print"/>
          <a:srcRect/>
          <a:stretch>
            <a:fillRect/>
          </a:stretch>
        </p:blipFill>
        <p:spPr>
          <a:xfrm>
            <a:off x="0" y="0"/>
            <a:ext cx="9144000" cy="6858000"/>
          </a:xfrm>
          <a:noFill/>
        </p:spPr>
      </p:pic>
      <p:sp>
        <p:nvSpPr>
          <p:cNvPr id="12294" name="Text Box 6"/>
          <p:cNvSpPr txBox="1">
            <a:spLocks noChangeArrowheads="1"/>
          </p:cNvSpPr>
          <p:nvPr/>
        </p:nvSpPr>
        <p:spPr bwMode="auto">
          <a:xfrm>
            <a:off x="228600" y="152400"/>
            <a:ext cx="3276600" cy="641350"/>
          </a:xfrm>
          <a:prstGeom prst="rect">
            <a:avLst/>
          </a:prstGeom>
          <a:noFill/>
          <a:ln w="9525">
            <a:noFill/>
            <a:miter lim="800000"/>
            <a:headEnd/>
            <a:tailEnd/>
          </a:ln>
          <a:effectLst/>
        </p:spPr>
        <p:txBody>
          <a:bodyPr>
            <a:spAutoFit/>
          </a:bodyPr>
          <a:lstStyle/>
          <a:p>
            <a:pPr algn="ctr">
              <a:spcBef>
                <a:spcPct val="50000"/>
              </a:spcBef>
              <a:defRPr/>
            </a:pPr>
            <a:r>
              <a:rPr lang="lt-LT" dirty="0">
                <a:effectLst>
                  <a:glow rad="63500">
                    <a:schemeClr val="accent3">
                      <a:satMod val="175000"/>
                      <a:alpha val="40000"/>
                    </a:schemeClr>
                  </a:glow>
                </a:effectLst>
              </a:rPr>
              <a:t>5. </a:t>
            </a:r>
            <a:r>
              <a:rPr lang="en-US" dirty="0" err="1">
                <a:effectLst>
                  <a:glow rad="63500">
                    <a:schemeClr val="accent3">
                      <a:satMod val="175000"/>
                      <a:alpha val="40000"/>
                    </a:schemeClr>
                  </a:glow>
                </a:effectLst>
              </a:rPr>
              <a:t>Gauname</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štai</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tokią</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tirštą</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masę</a:t>
            </a:r>
            <a:r>
              <a:rPr lang="en-US" dirty="0">
                <a:effectLst>
                  <a:glow rad="63500">
                    <a:schemeClr val="accent3">
                      <a:satMod val="175000"/>
                      <a:alpha val="40000"/>
                    </a:schemeClr>
                  </a:glow>
                </a:effectLst>
              </a:rPr>
              <a:t> </a:t>
            </a:r>
          </a:p>
        </p:txBody>
      </p:sp>
      <p:sp>
        <p:nvSpPr>
          <p:cNvPr id="12295" name="Text Box 7"/>
          <p:cNvSpPr txBox="1">
            <a:spLocks noChangeArrowheads="1"/>
          </p:cNvSpPr>
          <p:nvPr/>
        </p:nvSpPr>
        <p:spPr bwMode="auto">
          <a:xfrm>
            <a:off x="4572000" y="152400"/>
            <a:ext cx="3962400" cy="1190625"/>
          </a:xfrm>
          <a:prstGeom prst="rect">
            <a:avLst/>
          </a:prstGeom>
          <a:noFill/>
          <a:ln w="9525">
            <a:noFill/>
            <a:miter lim="800000"/>
            <a:headEnd/>
            <a:tailEnd/>
          </a:ln>
          <a:effectLst/>
        </p:spPr>
        <p:txBody>
          <a:bodyPr>
            <a:spAutoFit/>
          </a:bodyPr>
          <a:lstStyle/>
          <a:p>
            <a:pPr algn="ctr">
              <a:spcBef>
                <a:spcPct val="50000"/>
              </a:spcBef>
              <a:defRPr/>
            </a:pPr>
            <a:r>
              <a:rPr lang="lt-LT" dirty="0">
                <a:effectLst>
                  <a:glow rad="63500">
                    <a:schemeClr val="accent3">
                      <a:satMod val="175000"/>
                      <a:alpha val="40000"/>
                    </a:schemeClr>
                  </a:glow>
                </a:effectLst>
              </a:rPr>
              <a:t>6. </a:t>
            </a:r>
            <a:r>
              <a:rPr lang="en-US" dirty="0">
                <a:effectLst>
                  <a:glow rad="63500">
                    <a:schemeClr val="accent3">
                      <a:satMod val="175000"/>
                      <a:alpha val="40000"/>
                    </a:schemeClr>
                  </a:glow>
                </a:effectLst>
              </a:rPr>
              <a:t>Tada </a:t>
            </a:r>
            <a:r>
              <a:rPr lang="en-US" dirty="0" err="1">
                <a:effectLst>
                  <a:glow rad="63500">
                    <a:schemeClr val="accent3">
                      <a:satMod val="175000"/>
                      <a:alpha val="40000"/>
                    </a:schemeClr>
                  </a:glow>
                </a:effectLst>
              </a:rPr>
              <a:t>pamaišome</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masę</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dar</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syki</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kad</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gražiai</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susimiašytų</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pasitiesiame</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antklodę</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ir</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merkiamę</a:t>
            </a:r>
            <a:r>
              <a:rPr lang="en-US" dirty="0">
                <a:effectLst>
                  <a:glow rad="63500">
                    <a:schemeClr val="accent3">
                      <a:satMod val="175000"/>
                      <a:alpha val="40000"/>
                    </a:schemeClr>
                  </a:glow>
                </a:effectLst>
              </a:rPr>
              <a:t> </a:t>
            </a:r>
            <a:r>
              <a:rPr lang="en-US" dirty="0" err="1">
                <a:effectLst>
                  <a:glow rad="63500">
                    <a:schemeClr val="accent3">
                      <a:satMod val="175000"/>
                      <a:alpha val="40000"/>
                    </a:schemeClr>
                  </a:glow>
                </a:effectLst>
              </a:rPr>
              <a:t>ekraną</a:t>
            </a:r>
            <a:r>
              <a:rPr lang="en-US" dirty="0">
                <a:effectLst>
                  <a:glow rad="63500">
                    <a:schemeClr val="accent3">
                      <a:satMod val="175000"/>
                      <a:alpha val="40000"/>
                    </a:schemeClr>
                  </a:glow>
                </a:effectLst>
              </a:rPr>
              <a:t> į </a:t>
            </a:r>
            <a:r>
              <a:rPr lang="en-US" dirty="0" err="1">
                <a:effectLst>
                  <a:glow rad="63500">
                    <a:schemeClr val="accent3">
                      <a:satMod val="175000"/>
                      <a:alpha val="40000"/>
                    </a:schemeClr>
                  </a:glow>
                </a:effectLst>
              </a:rPr>
              <a:t>masę</a:t>
            </a:r>
            <a:r>
              <a:rPr lang="en-US" dirty="0">
                <a:effectLst>
                  <a:glow rad="63500">
                    <a:schemeClr val="accent3">
                      <a:satMod val="175000"/>
                      <a:alpha val="40000"/>
                    </a:schemeClr>
                  </a:glow>
                </a:effectLst>
              </a:rPr>
              <a:t>.</a:t>
            </a:r>
            <a:r>
              <a:rPr lang="en-US" dirty="0"/>
              <a:t/>
            </a:r>
            <a:br>
              <a:rPr lang="en-US" dirty="0"/>
            </a:br>
            <a:endParaRPr lang="en-US" dirty="0"/>
          </a:p>
        </p:txBody>
      </p:sp>
      <p:pic>
        <p:nvPicPr>
          <p:cNvPr id="12296" name="Picture 8" descr="PaperMaking11"/>
          <p:cNvPicPr>
            <a:picLocks noChangeAspect="1" noChangeArrowheads="1"/>
          </p:cNvPicPr>
          <p:nvPr/>
        </p:nvPicPr>
        <p:blipFill>
          <a:blip r:embed="rId3" cstate="print"/>
          <a:srcRect/>
          <a:stretch>
            <a:fillRect/>
          </a:stretch>
        </p:blipFill>
        <p:spPr bwMode="auto">
          <a:xfrm>
            <a:off x="228600" y="1143000"/>
            <a:ext cx="3886200" cy="5130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2297" name="Picture 9" descr="PaperMaking14"/>
          <p:cNvPicPr>
            <a:picLocks noChangeAspect="1" noChangeArrowheads="1"/>
          </p:cNvPicPr>
          <p:nvPr/>
        </p:nvPicPr>
        <p:blipFill>
          <a:blip r:embed="rId4" cstate="print"/>
          <a:srcRect/>
          <a:stretch>
            <a:fillRect/>
          </a:stretch>
        </p:blipFill>
        <p:spPr bwMode="auto">
          <a:xfrm>
            <a:off x="4495800" y="1143000"/>
            <a:ext cx="4038600" cy="5105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fade">
                                      <p:cBhvr>
                                        <p:cTn id="7" dur="1000"/>
                                        <p:tgtEl>
                                          <p:spTgt spid="12294"/>
                                        </p:tgtEl>
                                      </p:cBhvr>
                                    </p:animEffect>
                                    <p:anim calcmode="lin" valueType="num">
                                      <p:cBhvr>
                                        <p:cTn id="8" dur="1000" fill="hold"/>
                                        <p:tgtEl>
                                          <p:spTgt spid="12294"/>
                                        </p:tgtEl>
                                        <p:attrNameLst>
                                          <p:attrName>ppt_x</p:attrName>
                                        </p:attrNameLst>
                                      </p:cBhvr>
                                      <p:tavLst>
                                        <p:tav tm="0">
                                          <p:val>
                                            <p:strVal val="#ppt_x"/>
                                          </p:val>
                                        </p:tav>
                                        <p:tav tm="100000">
                                          <p:val>
                                            <p:strVal val="#ppt_x"/>
                                          </p:val>
                                        </p:tav>
                                      </p:tavLst>
                                    </p:anim>
                                    <p:anim calcmode="lin" valueType="num">
                                      <p:cBhvr>
                                        <p:cTn id="9" dur="900" decel="100000" fill="hold"/>
                                        <p:tgtEl>
                                          <p:spTgt spid="1229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29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2295"/>
                                        </p:tgtEl>
                                        <p:attrNameLst>
                                          <p:attrName>style.visibility</p:attrName>
                                        </p:attrNameLst>
                                      </p:cBhvr>
                                      <p:to>
                                        <p:strVal val="visible"/>
                                      </p:to>
                                    </p:set>
                                    <p:animEffect transition="in" filter="fade">
                                      <p:cBhvr>
                                        <p:cTn id="15" dur="1000"/>
                                        <p:tgtEl>
                                          <p:spTgt spid="12295"/>
                                        </p:tgtEl>
                                      </p:cBhvr>
                                    </p:animEffect>
                                    <p:anim calcmode="lin" valueType="num">
                                      <p:cBhvr>
                                        <p:cTn id="16" dur="1000" fill="hold"/>
                                        <p:tgtEl>
                                          <p:spTgt spid="12295"/>
                                        </p:tgtEl>
                                        <p:attrNameLst>
                                          <p:attrName>ppt_x</p:attrName>
                                        </p:attrNameLst>
                                      </p:cBhvr>
                                      <p:tavLst>
                                        <p:tav tm="0">
                                          <p:val>
                                            <p:strVal val="#ppt_x"/>
                                          </p:val>
                                        </p:tav>
                                        <p:tav tm="100000">
                                          <p:val>
                                            <p:strVal val="#ppt_x"/>
                                          </p:val>
                                        </p:tav>
                                      </p:tavLst>
                                    </p:anim>
                                    <p:anim calcmode="lin" valueType="num">
                                      <p:cBhvr>
                                        <p:cTn id="17" dur="900" decel="100000" fill="hold"/>
                                        <p:tgtEl>
                                          <p:spTgt spid="1229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29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114</TotalTime>
  <Words>409</Words>
  <Application>Microsoft Office PowerPoint</Application>
  <PresentationFormat>Pokaz na ekranie (4:3)</PresentationFormat>
  <Paragraphs>44</Paragraphs>
  <Slides>14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14</vt:i4>
      </vt:variant>
    </vt:vector>
  </HeadingPairs>
  <TitlesOfParts>
    <vt:vector size="18" baseType="lpstr">
      <vt:lpstr>Arial</vt:lpstr>
      <vt:lpstr>Calibri</vt:lpstr>
      <vt:lpstr>Baskerville Old Face</vt:lpstr>
      <vt:lpstr>Default Design</vt:lpstr>
      <vt:lpstr>Projektą atliko:  Vilniaus r. Pagirių gimnazijos IIIGa kl. mokinės  Ilona Krupenina ir Lina Patapavičiūtė Vadovė: Chemijos mokytoja metodininkė Irena Babinska</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vector>
  </TitlesOfParts>
  <Company>eXPerience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eXPerience</dc:creator>
  <cp:lastModifiedBy>mokytojas</cp:lastModifiedBy>
  <cp:revision>13</cp:revision>
  <dcterms:created xsi:type="dcterms:W3CDTF">2012-04-10T18:01:53Z</dcterms:created>
  <dcterms:modified xsi:type="dcterms:W3CDTF">2013-01-10T14:29:10Z</dcterms:modified>
</cp:coreProperties>
</file>