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57" r:id="rId4"/>
    <p:sldId id="262" r:id="rId5"/>
    <p:sldId id="259" r:id="rId6"/>
    <p:sldId id="260" r:id="rId7"/>
    <p:sldId id="263" r:id="rId8"/>
    <p:sldId id="264" r:id="rId9"/>
    <p:sldId id="265" r:id="rId10"/>
    <p:sldId id="261" r:id="rId11"/>
    <p:sldId id="266" r:id="rId12"/>
    <p:sldId id="268" r:id="rId13"/>
    <p:sldId id="269" r:id="rId14"/>
    <p:sldId id="270" r:id="rId15"/>
    <p:sldId id="273" r:id="rId16"/>
    <p:sldId id="271" r:id="rId17"/>
    <p:sldId id="272" r:id="rId18"/>
    <p:sldId id="274" r:id="rId19"/>
    <p:sldId id="275" r:id="rId20"/>
    <p:sldId id="276" r:id="rId21"/>
    <p:sldId id="277" r:id="rId22"/>
    <p:sldId id="278" r:id="rId23"/>
    <p:sldId id="280"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Taip</c:v>
                </c:pt>
              </c:strCache>
            </c:strRef>
          </c:tx>
          <c:invertIfNegative val="0"/>
          <c:cat>
            <c:strRef>
              <c:f>Arkusz1!$A$2:$A$4</c:f>
              <c:strCache>
                <c:ptCount val="3"/>
                <c:pt idx="0">
                  <c:v>10-14 metų</c:v>
                </c:pt>
                <c:pt idx="1">
                  <c:v>15-18 metų</c:v>
                </c:pt>
                <c:pt idx="2">
                  <c:v>&gt; 18 metų</c:v>
                </c:pt>
              </c:strCache>
            </c:strRef>
          </c:cat>
          <c:val>
            <c:numRef>
              <c:f>Arkusz1!$B$2:$B$4</c:f>
              <c:numCache>
                <c:formatCode>General</c:formatCode>
                <c:ptCount val="3"/>
                <c:pt idx="0">
                  <c:v>39</c:v>
                </c:pt>
                <c:pt idx="1">
                  <c:v>24</c:v>
                </c:pt>
                <c:pt idx="2">
                  <c:v>13</c:v>
                </c:pt>
              </c:numCache>
            </c:numRef>
          </c:val>
        </c:ser>
        <c:ser>
          <c:idx val="1"/>
          <c:order val="1"/>
          <c:tx>
            <c:strRef>
              <c:f>Arkusz1!$C$1</c:f>
              <c:strCache>
                <c:ptCount val="1"/>
                <c:pt idx="0">
                  <c:v>Ne</c:v>
                </c:pt>
              </c:strCache>
            </c:strRef>
          </c:tx>
          <c:invertIfNegative val="0"/>
          <c:cat>
            <c:strRef>
              <c:f>Arkusz1!$A$2:$A$4</c:f>
              <c:strCache>
                <c:ptCount val="3"/>
                <c:pt idx="0">
                  <c:v>10-14 metų</c:v>
                </c:pt>
                <c:pt idx="1">
                  <c:v>15-18 metų</c:v>
                </c:pt>
                <c:pt idx="2">
                  <c:v>&gt; 18 metų</c:v>
                </c:pt>
              </c:strCache>
            </c:strRef>
          </c:cat>
          <c:val>
            <c:numRef>
              <c:f>Arkusz1!$C$2:$C$4</c:f>
              <c:numCache>
                <c:formatCode>General</c:formatCode>
                <c:ptCount val="3"/>
                <c:pt idx="0">
                  <c:v>2</c:v>
                </c:pt>
                <c:pt idx="2">
                  <c:v>2</c:v>
                </c:pt>
              </c:numCache>
            </c:numRef>
          </c:val>
        </c:ser>
        <c:ser>
          <c:idx val="2"/>
          <c:order val="2"/>
          <c:tx>
            <c:strRef>
              <c:f>Arkusz1!$D$1</c:f>
              <c:strCache>
                <c:ptCount val="1"/>
                <c:pt idx="0">
                  <c:v>Nežinau</c:v>
                </c:pt>
              </c:strCache>
            </c:strRef>
          </c:tx>
          <c:invertIfNegative val="0"/>
          <c:cat>
            <c:strRef>
              <c:f>Arkusz1!$A$2:$A$4</c:f>
              <c:strCache>
                <c:ptCount val="3"/>
                <c:pt idx="0">
                  <c:v>10-14 metų</c:v>
                </c:pt>
                <c:pt idx="1">
                  <c:v>15-18 metų</c:v>
                </c:pt>
                <c:pt idx="2">
                  <c:v>&gt; 18 metų</c:v>
                </c:pt>
              </c:strCache>
            </c:strRef>
          </c:cat>
          <c:val>
            <c:numRef>
              <c:f>Arkusz1!$D$2:$D$4</c:f>
              <c:numCache>
                <c:formatCode>General</c:formatCode>
                <c:ptCount val="3"/>
                <c:pt idx="0">
                  <c:v>1</c:v>
                </c:pt>
                <c:pt idx="1">
                  <c:v>1</c:v>
                </c:pt>
              </c:numCache>
            </c:numRef>
          </c:val>
        </c:ser>
        <c:dLbls>
          <c:showLegendKey val="0"/>
          <c:showVal val="1"/>
          <c:showCatName val="0"/>
          <c:showSerName val="0"/>
          <c:showPercent val="0"/>
          <c:showBubbleSize val="0"/>
        </c:dLbls>
        <c:gapWidth val="75"/>
        <c:axId val="106227200"/>
        <c:axId val="39781504"/>
      </c:barChart>
      <c:catAx>
        <c:axId val="106227200"/>
        <c:scaling>
          <c:orientation val="minMax"/>
        </c:scaling>
        <c:delete val="0"/>
        <c:axPos val="b"/>
        <c:majorTickMark val="none"/>
        <c:minorTickMark val="none"/>
        <c:tickLblPos val="nextTo"/>
        <c:crossAx val="39781504"/>
        <c:crosses val="autoZero"/>
        <c:auto val="1"/>
        <c:lblAlgn val="ctr"/>
        <c:lblOffset val="100"/>
        <c:noMultiLvlLbl val="0"/>
      </c:catAx>
      <c:valAx>
        <c:axId val="39781504"/>
        <c:scaling>
          <c:orientation val="minMax"/>
        </c:scaling>
        <c:delete val="0"/>
        <c:axPos val="l"/>
        <c:numFmt formatCode="General" sourceLinked="1"/>
        <c:majorTickMark val="none"/>
        <c:minorTickMark val="none"/>
        <c:tickLblPos val="nextTo"/>
        <c:crossAx val="106227200"/>
        <c:crosses val="autoZero"/>
        <c:crossBetween val="between"/>
      </c:valAx>
    </c:plotArea>
    <c:legend>
      <c:legendPos val="b"/>
      <c:layout/>
      <c:overlay val="0"/>
    </c:legend>
    <c:plotVisOnly val="1"/>
    <c:dispBlanksAs val="gap"/>
    <c:showDLblsOverMax val="0"/>
  </c:chart>
  <c:txPr>
    <a:bodyPr/>
    <a:lstStyle/>
    <a:p>
      <a:pPr>
        <a:defRPr sz="1800"/>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Arkusz1!$B$1</c:f>
              <c:strCache>
                <c:ptCount val="1"/>
                <c:pt idx="0">
                  <c:v>juodas</c:v>
                </c:pt>
              </c:strCache>
            </c:strRef>
          </c:tx>
          <c:invertIfNegative val="0"/>
          <c:cat>
            <c:strRef>
              <c:f>Arkusz1!$A$2:$A$4</c:f>
              <c:strCache>
                <c:ptCount val="3"/>
                <c:pt idx="0">
                  <c:v>10-14 metų</c:v>
                </c:pt>
                <c:pt idx="1">
                  <c:v>15-18 metų</c:v>
                </c:pt>
                <c:pt idx="2">
                  <c:v>&gt; 18 metų</c:v>
                </c:pt>
              </c:strCache>
            </c:strRef>
          </c:cat>
          <c:val>
            <c:numRef>
              <c:f>Arkusz1!$B$2:$B$4</c:f>
              <c:numCache>
                <c:formatCode>General</c:formatCode>
                <c:ptCount val="3"/>
                <c:pt idx="0">
                  <c:v>3</c:v>
                </c:pt>
                <c:pt idx="1">
                  <c:v>5</c:v>
                </c:pt>
                <c:pt idx="2">
                  <c:v>8</c:v>
                </c:pt>
              </c:numCache>
            </c:numRef>
          </c:val>
        </c:ser>
        <c:ser>
          <c:idx val="1"/>
          <c:order val="1"/>
          <c:tx>
            <c:strRef>
              <c:f>Arkusz1!$C$1</c:f>
              <c:strCache>
                <c:ptCount val="1"/>
                <c:pt idx="0">
                  <c:v>pieniškas</c:v>
                </c:pt>
              </c:strCache>
            </c:strRef>
          </c:tx>
          <c:invertIfNegative val="0"/>
          <c:cat>
            <c:strRef>
              <c:f>Arkusz1!$A$2:$A$4</c:f>
              <c:strCache>
                <c:ptCount val="3"/>
                <c:pt idx="0">
                  <c:v>10-14 metų</c:v>
                </c:pt>
                <c:pt idx="1">
                  <c:v>15-18 metų</c:v>
                </c:pt>
                <c:pt idx="2">
                  <c:v>&gt; 18 metų</c:v>
                </c:pt>
              </c:strCache>
            </c:strRef>
          </c:cat>
          <c:val>
            <c:numRef>
              <c:f>Arkusz1!$C$2:$C$4</c:f>
              <c:numCache>
                <c:formatCode>General</c:formatCode>
                <c:ptCount val="3"/>
                <c:pt idx="0">
                  <c:v>26</c:v>
                </c:pt>
                <c:pt idx="1">
                  <c:v>18</c:v>
                </c:pt>
                <c:pt idx="2">
                  <c:v>7</c:v>
                </c:pt>
              </c:numCache>
            </c:numRef>
          </c:val>
        </c:ser>
        <c:ser>
          <c:idx val="2"/>
          <c:order val="2"/>
          <c:tx>
            <c:strRef>
              <c:f>Arkusz1!$D$1</c:f>
              <c:strCache>
                <c:ptCount val="1"/>
                <c:pt idx="0">
                  <c:v>baltas</c:v>
                </c:pt>
              </c:strCache>
            </c:strRef>
          </c:tx>
          <c:invertIfNegative val="0"/>
          <c:cat>
            <c:strRef>
              <c:f>Arkusz1!$A$2:$A$4</c:f>
              <c:strCache>
                <c:ptCount val="3"/>
                <c:pt idx="0">
                  <c:v>10-14 metų</c:v>
                </c:pt>
                <c:pt idx="1">
                  <c:v>15-18 metų</c:v>
                </c:pt>
                <c:pt idx="2">
                  <c:v>&gt; 18 metų</c:v>
                </c:pt>
              </c:strCache>
            </c:strRef>
          </c:cat>
          <c:val>
            <c:numRef>
              <c:f>Arkusz1!$D$2:$D$4</c:f>
              <c:numCache>
                <c:formatCode>General</c:formatCode>
                <c:ptCount val="3"/>
                <c:pt idx="0">
                  <c:v>12</c:v>
                </c:pt>
                <c:pt idx="1">
                  <c:v>4</c:v>
                </c:pt>
              </c:numCache>
            </c:numRef>
          </c:val>
        </c:ser>
        <c:dLbls>
          <c:showLegendKey val="0"/>
          <c:showVal val="1"/>
          <c:showCatName val="0"/>
          <c:showSerName val="0"/>
          <c:showPercent val="0"/>
          <c:showBubbleSize val="0"/>
        </c:dLbls>
        <c:gapWidth val="75"/>
        <c:shape val="box"/>
        <c:axId val="106226176"/>
        <c:axId val="39786688"/>
        <c:axId val="44051584"/>
      </c:bar3DChart>
      <c:catAx>
        <c:axId val="106226176"/>
        <c:scaling>
          <c:orientation val="minMax"/>
        </c:scaling>
        <c:delete val="0"/>
        <c:axPos val="b"/>
        <c:majorTickMark val="none"/>
        <c:minorTickMark val="none"/>
        <c:tickLblPos val="nextTo"/>
        <c:crossAx val="39786688"/>
        <c:crosses val="autoZero"/>
        <c:auto val="1"/>
        <c:lblAlgn val="ctr"/>
        <c:lblOffset val="100"/>
        <c:noMultiLvlLbl val="0"/>
      </c:catAx>
      <c:valAx>
        <c:axId val="39786688"/>
        <c:scaling>
          <c:orientation val="minMax"/>
        </c:scaling>
        <c:delete val="0"/>
        <c:axPos val="l"/>
        <c:numFmt formatCode="General" sourceLinked="1"/>
        <c:majorTickMark val="none"/>
        <c:minorTickMark val="none"/>
        <c:tickLblPos val="nextTo"/>
        <c:crossAx val="106226176"/>
        <c:crosses val="autoZero"/>
        <c:crossBetween val="between"/>
      </c:valAx>
      <c:serAx>
        <c:axId val="44051584"/>
        <c:scaling>
          <c:orientation val="minMax"/>
        </c:scaling>
        <c:delete val="1"/>
        <c:axPos val="b"/>
        <c:majorTickMark val="out"/>
        <c:minorTickMark val="none"/>
        <c:tickLblPos val="nextTo"/>
        <c:crossAx val="39786688"/>
        <c:crosses val="autoZero"/>
      </c:serAx>
    </c:plotArea>
    <c:legend>
      <c:legendPos val="b"/>
      <c:layout/>
      <c:overlay val="0"/>
    </c:legend>
    <c:plotVisOnly val="1"/>
    <c:dispBlanksAs val="gap"/>
    <c:showDLblsOverMax val="0"/>
  </c:chart>
  <c:txPr>
    <a:bodyPr/>
    <a:lstStyle/>
    <a:p>
      <a:pPr>
        <a:defRPr sz="1800"/>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Arkusz1!$B$1</c:f>
              <c:strCache>
                <c:ptCount val="1"/>
                <c:pt idx="0">
                  <c:v> Labai dažnai (beveik kasdien)</c:v>
                </c:pt>
              </c:strCache>
            </c:strRef>
          </c:tx>
          <c:invertIfNegative val="0"/>
          <c:cat>
            <c:strRef>
              <c:f>Arkusz1!$A$2:$A$4</c:f>
              <c:strCache>
                <c:ptCount val="3"/>
                <c:pt idx="0">
                  <c:v>10-14 metų</c:v>
                </c:pt>
                <c:pt idx="1">
                  <c:v>15-18 metų</c:v>
                </c:pt>
                <c:pt idx="2">
                  <c:v>&gt; 18 metų</c:v>
                </c:pt>
              </c:strCache>
            </c:strRef>
          </c:cat>
          <c:val>
            <c:numRef>
              <c:f>Arkusz1!$B$2:$B$4</c:f>
              <c:numCache>
                <c:formatCode>General</c:formatCode>
                <c:ptCount val="3"/>
                <c:pt idx="0">
                  <c:v>17</c:v>
                </c:pt>
                <c:pt idx="1">
                  <c:v>3</c:v>
                </c:pt>
              </c:numCache>
            </c:numRef>
          </c:val>
        </c:ser>
        <c:ser>
          <c:idx val="1"/>
          <c:order val="1"/>
          <c:tx>
            <c:strRef>
              <c:f>Arkusz1!$C$1</c:f>
              <c:strCache>
                <c:ptCount val="1"/>
                <c:pt idx="0">
                  <c:v>Dažnai</c:v>
                </c:pt>
              </c:strCache>
            </c:strRef>
          </c:tx>
          <c:invertIfNegative val="0"/>
          <c:cat>
            <c:strRef>
              <c:f>Arkusz1!$A$2:$A$4</c:f>
              <c:strCache>
                <c:ptCount val="3"/>
                <c:pt idx="0">
                  <c:v>10-14 metų</c:v>
                </c:pt>
                <c:pt idx="1">
                  <c:v>15-18 metų</c:v>
                </c:pt>
                <c:pt idx="2">
                  <c:v>&gt; 18 metų</c:v>
                </c:pt>
              </c:strCache>
            </c:strRef>
          </c:cat>
          <c:val>
            <c:numRef>
              <c:f>Arkusz1!$C$2:$C$4</c:f>
              <c:numCache>
                <c:formatCode>General</c:formatCode>
                <c:ptCount val="3"/>
                <c:pt idx="0">
                  <c:v>16</c:v>
                </c:pt>
                <c:pt idx="1">
                  <c:v>11</c:v>
                </c:pt>
                <c:pt idx="2">
                  <c:v>7</c:v>
                </c:pt>
              </c:numCache>
            </c:numRef>
          </c:val>
        </c:ser>
        <c:ser>
          <c:idx val="2"/>
          <c:order val="2"/>
          <c:tx>
            <c:strRef>
              <c:f>Arkusz1!$D$1</c:f>
              <c:strCache>
                <c:ptCount val="1"/>
                <c:pt idx="0">
                  <c:v>Kartais</c:v>
                </c:pt>
              </c:strCache>
            </c:strRef>
          </c:tx>
          <c:invertIfNegative val="0"/>
          <c:cat>
            <c:strRef>
              <c:f>Arkusz1!$A$2:$A$4</c:f>
              <c:strCache>
                <c:ptCount val="3"/>
                <c:pt idx="0">
                  <c:v>10-14 metų</c:v>
                </c:pt>
                <c:pt idx="1">
                  <c:v>15-18 metų</c:v>
                </c:pt>
                <c:pt idx="2">
                  <c:v>&gt; 18 metų</c:v>
                </c:pt>
              </c:strCache>
            </c:strRef>
          </c:cat>
          <c:val>
            <c:numRef>
              <c:f>Arkusz1!$D$2:$D$4</c:f>
              <c:numCache>
                <c:formatCode>General</c:formatCode>
                <c:ptCount val="3"/>
                <c:pt idx="0">
                  <c:v>9</c:v>
                </c:pt>
                <c:pt idx="1">
                  <c:v>11</c:v>
                </c:pt>
                <c:pt idx="2">
                  <c:v>7</c:v>
                </c:pt>
              </c:numCache>
            </c:numRef>
          </c:val>
        </c:ser>
        <c:ser>
          <c:idx val="3"/>
          <c:order val="3"/>
          <c:tx>
            <c:strRef>
              <c:f>Arkusz1!$E$1</c:f>
              <c:strCache>
                <c:ptCount val="1"/>
                <c:pt idx="0">
                  <c:v>Nevalgo</c:v>
                </c:pt>
              </c:strCache>
            </c:strRef>
          </c:tx>
          <c:invertIfNegative val="0"/>
          <c:cat>
            <c:strRef>
              <c:f>Arkusz1!$A$2:$A$4</c:f>
              <c:strCache>
                <c:ptCount val="3"/>
                <c:pt idx="0">
                  <c:v>10-14 metų</c:v>
                </c:pt>
                <c:pt idx="1">
                  <c:v>15-18 metų</c:v>
                </c:pt>
                <c:pt idx="2">
                  <c:v>&gt; 18 metų</c:v>
                </c:pt>
              </c:strCache>
            </c:strRef>
          </c:cat>
          <c:val>
            <c:numRef>
              <c:f>Arkusz1!$E$2:$E$4</c:f>
              <c:numCache>
                <c:formatCode>General</c:formatCode>
                <c:ptCount val="3"/>
                <c:pt idx="2">
                  <c:v>1</c:v>
                </c:pt>
              </c:numCache>
            </c:numRef>
          </c:val>
        </c:ser>
        <c:dLbls>
          <c:showLegendKey val="0"/>
          <c:showVal val="1"/>
          <c:showCatName val="0"/>
          <c:showSerName val="0"/>
          <c:showPercent val="0"/>
          <c:showBubbleSize val="0"/>
        </c:dLbls>
        <c:gapWidth val="75"/>
        <c:axId val="108650496"/>
        <c:axId val="80066176"/>
      </c:barChart>
      <c:catAx>
        <c:axId val="108650496"/>
        <c:scaling>
          <c:orientation val="minMax"/>
        </c:scaling>
        <c:delete val="0"/>
        <c:axPos val="b"/>
        <c:majorTickMark val="none"/>
        <c:minorTickMark val="none"/>
        <c:tickLblPos val="nextTo"/>
        <c:crossAx val="80066176"/>
        <c:crosses val="autoZero"/>
        <c:auto val="1"/>
        <c:lblAlgn val="ctr"/>
        <c:lblOffset val="100"/>
        <c:noMultiLvlLbl val="0"/>
      </c:catAx>
      <c:valAx>
        <c:axId val="80066176"/>
        <c:scaling>
          <c:orientation val="minMax"/>
        </c:scaling>
        <c:delete val="0"/>
        <c:axPos val="l"/>
        <c:numFmt formatCode="General" sourceLinked="1"/>
        <c:majorTickMark val="none"/>
        <c:minorTickMark val="none"/>
        <c:tickLblPos val="nextTo"/>
        <c:crossAx val="108650496"/>
        <c:crosses val="autoZero"/>
        <c:crossBetween val="between"/>
      </c:valAx>
    </c:plotArea>
    <c:legend>
      <c:legendPos val="b"/>
      <c:layout/>
      <c:overlay val="0"/>
    </c:legend>
    <c:plotVisOnly val="1"/>
    <c:dispBlanksAs val="gap"/>
    <c:showDLblsOverMax val="0"/>
  </c:chart>
  <c:txPr>
    <a:bodyPr/>
    <a:lstStyle/>
    <a:p>
      <a:pPr>
        <a:defRPr sz="1800"/>
      </a:pPr>
      <a:endParaRPr lang="pl-PL"/>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ED9683F-C472-4D5F-96FC-53E01CFC0A88}" type="datetimeFigureOut">
              <a:rPr lang="pl-PL" smtClean="0"/>
              <a:t>2014-05-08</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A39A73B-06F2-4576-8F5A-EC7F3C43C91D}"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ED9683F-C472-4D5F-96FC-53E01CFC0A88}" type="datetimeFigureOut">
              <a:rPr lang="pl-PL" smtClean="0"/>
              <a:t>2014-05-08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39A73B-06F2-4576-8F5A-EC7F3C43C91D}"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ED9683F-C472-4D5F-96FC-53E01CFC0A88}" type="datetimeFigureOut">
              <a:rPr lang="pl-PL" smtClean="0"/>
              <a:t>2014-05-08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39A73B-06F2-4576-8F5A-EC7F3C43C91D}"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ED9683F-C472-4D5F-96FC-53E01CFC0A88}" type="datetimeFigureOut">
              <a:rPr lang="pl-PL" smtClean="0"/>
              <a:t>2014-05-08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39A73B-06F2-4576-8F5A-EC7F3C43C91D}" type="slidenum">
              <a:rPr lang="pl-PL" smtClean="0"/>
              <a:t>‹#›</a:t>
            </a:fld>
            <a:endParaRPr lang="pl-PL"/>
          </a:p>
        </p:txBody>
      </p:sp>
      <p:sp>
        <p:nvSpPr>
          <p:cNvPr id="11" name="Title 10"/>
          <p:cNvSpPr>
            <a:spLocks noGrp="1"/>
          </p:cNvSpPr>
          <p:nvPr>
            <p:ph type="title"/>
          </p:nvPr>
        </p:nvSpPr>
        <p:spPr/>
        <p:txBody>
          <a:bodyPr/>
          <a:lstStyle/>
          <a:p>
            <a:r>
              <a:rPr lang="pl-PL" smtClean="0"/>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ED9683F-C472-4D5F-96FC-53E01CFC0A88}" type="datetimeFigureOut">
              <a:rPr lang="pl-PL" smtClean="0"/>
              <a:t>2014-05-08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39A73B-06F2-4576-8F5A-EC7F3C43C91D}"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D9683F-C472-4D5F-96FC-53E01CFC0A88}" type="datetimeFigureOut">
              <a:rPr lang="pl-PL" smtClean="0"/>
              <a:t>2014-05-08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39A73B-06F2-4576-8F5A-EC7F3C43C91D}"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ED9683F-C472-4D5F-96FC-53E01CFC0A88}" type="datetimeFigureOut">
              <a:rPr lang="pl-PL" smtClean="0"/>
              <a:t>2014-05-08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A39A73B-06F2-4576-8F5A-EC7F3C43C91D}"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ED9683F-C472-4D5F-96FC-53E01CFC0A88}" type="datetimeFigureOut">
              <a:rPr lang="pl-PL" smtClean="0"/>
              <a:t>2014-05-08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A39A73B-06F2-4576-8F5A-EC7F3C43C91D}"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9683F-C472-4D5F-96FC-53E01CFC0A88}" type="datetimeFigureOut">
              <a:rPr lang="pl-PL" smtClean="0"/>
              <a:t>2014-05-08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A39A73B-06F2-4576-8F5A-EC7F3C43C91D}"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smtClean="0"/>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ED9683F-C472-4D5F-96FC-53E01CFC0A88}" type="datetimeFigureOut">
              <a:rPr lang="pl-PL" smtClean="0"/>
              <a:t>2014-05-08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39A73B-06F2-4576-8F5A-EC7F3C43C91D}"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smtClean="0"/>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ED9683F-C472-4D5F-96FC-53E01CFC0A88}" type="datetimeFigureOut">
              <a:rPr lang="pl-PL" smtClean="0"/>
              <a:t>2014-05-08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39A73B-06F2-4576-8F5A-EC7F3C43C91D}"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ED9683F-C472-4D5F-96FC-53E01CFC0A88}" type="datetimeFigureOut">
              <a:rPr lang="pl-PL" smtClean="0"/>
              <a:t>2014-05-08</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A39A73B-06F2-4576-8F5A-EC7F3C43C91D}"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lt-LT" dirty="0" smtClean="0"/>
              <a:t>Chemijos projektas </a:t>
            </a:r>
            <a:br>
              <a:rPr lang="lt-LT" dirty="0" smtClean="0"/>
            </a:br>
            <a:r>
              <a:rPr lang="pl-PL" dirty="0" smtClean="0"/>
              <a:t>„</a:t>
            </a:r>
            <a:r>
              <a:rPr lang="lt-LT" dirty="0" smtClean="0"/>
              <a:t>Šokoladas“</a:t>
            </a:r>
            <a:endParaRPr lang="pl-PL" dirty="0"/>
          </a:p>
        </p:txBody>
      </p:sp>
      <p:sp>
        <p:nvSpPr>
          <p:cNvPr id="3" name="Podtytuł 2"/>
          <p:cNvSpPr>
            <a:spLocks noGrp="1"/>
          </p:cNvSpPr>
          <p:nvPr>
            <p:ph type="subTitle" idx="1"/>
          </p:nvPr>
        </p:nvSpPr>
        <p:spPr/>
        <p:txBody>
          <a:bodyPr>
            <a:normAutofit/>
          </a:bodyPr>
          <a:lstStyle/>
          <a:p>
            <a:r>
              <a:rPr lang="lt-LT" dirty="0" smtClean="0"/>
              <a:t>Projektą atliko Vilniaus r. Pagirių gimnazijos </a:t>
            </a:r>
            <a:r>
              <a:rPr lang="lt-LT" dirty="0" err="1" smtClean="0"/>
              <a:t>IIGf</a:t>
            </a:r>
            <a:r>
              <a:rPr lang="lt-LT" dirty="0" smtClean="0"/>
              <a:t> ir </a:t>
            </a:r>
            <a:r>
              <a:rPr lang="lt-LT" dirty="0" err="1" smtClean="0"/>
              <a:t>IGf</a:t>
            </a:r>
            <a:r>
              <a:rPr lang="lt-LT" dirty="0" smtClean="0"/>
              <a:t> klasės mokiniai</a:t>
            </a:r>
          </a:p>
          <a:p>
            <a:r>
              <a:rPr lang="lt-LT" dirty="0" smtClean="0"/>
              <a:t>Projekto vadovė chemijos mokytoja metodininkė Irena </a:t>
            </a:r>
            <a:r>
              <a:rPr lang="lt-LT" dirty="0" err="1" smtClean="0"/>
              <a:t>Babinska</a:t>
            </a:r>
            <a:endParaRPr lang="pl-PL" dirty="0"/>
          </a:p>
        </p:txBody>
      </p:sp>
    </p:spTree>
    <p:extLst>
      <p:ext uri="{BB962C8B-B14F-4D97-AF65-F5344CB8AC3E}">
        <p14:creationId xmlns:p14="http://schemas.microsoft.com/office/powerpoint/2010/main" val="3797002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lt-LT" dirty="0" err="1" smtClean="0"/>
              <a:t>Pieniniškas</a:t>
            </a:r>
            <a:r>
              <a:rPr lang="lt-LT" dirty="0" smtClean="0"/>
              <a:t> </a:t>
            </a:r>
            <a:r>
              <a:rPr lang="lt-LT" dirty="0"/>
              <a:t>šokoladas.</a:t>
            </a:r>
            <a:endParaRPr lang="pl-PL" dirty="0"/>
          </a:p>
          <a:p>
            <a:pPr lvl="0"/>
            <a:r>
              <a:rPr lang="lt-LT" dirty="0" err="1" smtClean="0"/>
              <a:t>Jodasis</a:t>
            </a:r>
            <a:r>
              <a:rPr lang="lt-LT" dirty="0" smtClean="0"/>
              <a:t> </a:t>
            </a:r>
            <a:r>
              <a:rPr lang="lt-LT" dirty="0"/>
              <a:t>šokoladas.                                </a:t>
            </a:r>
            <a:endParaRPr lang="pl-PL" dirty="0"/>
          </a:p>
          <a:p>
            <a:pPr lvl="0"/>
            <a:r>
              <a:rPr lang="lt-LT" dirty="0"/>
              <a:t>Baltasis šokoladas</a:t>
            </a:r>
            <a:endParaRPr lang="pl-PL" dirty="0"/>
          </a:p>
          <a:p>
            <a:r>
              <a:rPr lang="lt-LT" dirty="0"/>
              <a:t>Šokoladiniai </a:t>
            </a:r>
            <a:r>
              <a:rPr lang="lt-LT" dirty="0" err="1"/>
              <a:t>triufeliai</a:t>
            </a:r>
            <a:r>
              <a:rPr lang="lt-LT" dirty="0"/>
              <a:t>.</a:t>
            </a:r>
            <a:endParaRPr lang="pl-PL" dirty="0"/>
          </a:p>
        </p:txBody>
      </p:sp>
      <p:sp>
        <p:nvSpPr>
          <p:cNvPr id="2" name="Tytuł 1"/>
          <p:cNvSpPr>
            <a:spLocks noGrp="1"/>
          </p:cNvSpPr>
          <p:nvPr>
            <p:ph type="title"/>
          </p:nvPr>
        </p:nvSpPr>
        <p:spPr/>
        <p:txBody>
          <a:bodyPr>
            <a:normAutofit/>
          </a:bodyPr>
          <a:lstStyle/>
          <a:p>
            <a:r>
              <a:rPr lang="lt-LT" b="1" dirty="0" smtClean="0"/>
              <a:t>Šokolado klasifikacija</a:t>
            </a:r>
            <a:endParaRPr lang="pl-PL" dirty="0"/>
          </a:p>
        </p:txBody>
      </p:sp>
      <p:pic>
        <p:nvPicPr>
          <p:cNvPr id="5" name="Picture 7"/>
          <p:cNvPicPr/>
          <p:nvPr/>
        </p:nvPicPr>
        <p:blipFill>
          <a:blip r:embed="rId2"/>
          <a:srcRect/>
          <a:stretch>
            <a:fillRect/>
          </a:stretch>
        </p:blipFill>
        <p:spPr bwMode="auto">
          <a:xfrm>
            <a:off x="4788024" y="2708920"/>
            <a:ext cx="3814162" cy="3307447"/>
          </a:xfrm>
          <a:prstGeom prst="rect">
            <a:avLst/>
          </a:prstGeom>
          <a:noFill/>
          <a:ln w="9525">
            <a:noFill/>
            <a:miter lim="800000"/>
            <a:headEnd/>
            <a:tailEnd/>
          </a:ln>
        </p:spPr>
      </p:pic>
    </p:spTree>
    <p:extLst>
      <p:ext uri="{BB962C8B-B14F-4D97-AF65-F5344CB8AC3E}">
        <p14:creationId xmlns:p14="http://schemas.microsoft.com/office/powerpoint/2010/main" val="1854219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p:cNvSpPr>
            <a:spLocks noGrp="1"/>
          </p:cNvSpPr>
          <p:nvPr>
            <p:ph idx="1"/>
          </p:nvPr>
        </p:nvSpPr>
        <p:spPr/>
        <p:txBody>
          <a:bodyPr/>
          <a:lstStyle/>
          <a:p>
            <a:pPr marL="0" indent="0">
              <a:buNone/>
            </a:pPr>
            <a:r>
              <a:rPr lang="lt-LT" dirty="0" smtClean="0"/>
              <a:t>Tyrimams buvo paimtas trijų rūšių šokoladas:</a:t>
            </a:r>
          </a:p>
          <a:p>
            <a:r>
              <a:rPr lang="lt-LT" dirty="0" smtClean="0">
                <a:ea typeface="Calibri"/>
                <a:cs typeface="Times New Roman"/>
              </a:rPr>
              <a:t>„</a:t>
            </a:r>
            <a:r>
              <a:rPr lang="en-US" dirty="0" err="1" smtClean="0">
                <a:ea typeface="Calibri"/>
                <a:cs typeface="Times New Roman"/>
              </a:rPr>
              <a:t>Karū</a:t>
            </a:r>
            <a:r>
              <a:rPr lang="lt-LT" dirty="0" smtClean="0">
                <a:ea typeface="Calibri"/>
                <a:cs typeface="Times New Roman"/>
              </a:rPr>
              <a:t>na“ </a:t>
            </a:r>
            <a:r>
              <a:rPr lang="en-US" dirty="0" err="1" smtClean="0">
                <a:ea typeface="Calibri"/>
                <a:cs typeface="Times New Roman"/>
              </a:rPr>
              <a:t>juodasis</a:t>
            </a:r>
            <a:r>
              <a:rPr lang="en-US" dirty="0" smtClean="0">
                <a:ea typeface="Calibri"/>
                <a:cs typeface="Times New Roman"/>
              </a:rPr>
              <a:t> </a:t>
            </a:r>
            <a:r>
              <a:rPr lang="en-US" dirty="0" err="1" smtClean="0">
                <a:ea typeface="Calibri"/>
                <a:cs typeface="Times New Roman"/>
              </a:rPr>
              <a:t>šokoladas</a:t>
            </a:r>
            <a:endParaRPr lang="pl-PL" sz="2000" dirty="0">
              <a:ea typeface="Calibri"/>
              <a:cs typeface="Times New Roman"/>
            </a:endParaRPr>
          </a:p>
          <a:p>
            <a:r>
              <a:rPr lang="lt-LT" dirty="0" smtClean="0">
                <a:ea typeface="Calibri"/>
                <a:cs typeface="Times New Roman"/>
              </a:rPr>
              <a:t>„</a:t>
            </a:r>
            <a:r>
              <a:rPr lang="en-US" dirty="0" err="1" smtClean="0">
                <a:ea typeface="Calibri"/>
                <a:cs typeface="Times New Roman"/>
              </a:rPr>
              <a:t>E.Wedel</a:t>
            </a:r>
            <a:r>
              <a:rPr lang="lt-LT" dirty="0" smtClean="0">
                <a:ea typeface="Calibri"/>
                <a:cs typeface="Times New Roman"/>
              </a:rPr>
              <a:t>“ </a:t>
            </a:r>
            <a:r>
              <a:rPr lang="en-US" dirty="0" err="1" smtClean="0">
                <a:ea typeface="Calibri"/>
                <a:cs typeface="Times New Roman"/>
              </a:rPr>
              <a:t>pieniškas</a:t>
            </a:r>
            <a:r>
              <a:rPr lang="en-US" dirty="0" smtClean="0">
                <a:ea typeface="Calibri"/>
                <a:cs typeface="Times New Roman"/>
              </a:rPr>
              <a:t> </a:t>
            </a:r>
            <a:r>
              <a:rPr lang="en-US" dirty="0" err="1" smtClean="0">
                <a:ea typeface="Calibri"/>
                <a:cs typeface="Times New Roman"/>
              </a:rPr>
              <a:t>šokoladas</a:t>
            </a:r>
            <a:endParaRPr lang="lt-LT" dirty="0" smtClean="0">
              <a:ea typeface="Calibri"/>
              <a:cs typeface="Times New Roman"/>
            </a:endParaRPr>
          </a:p>
          <a:p>
            <a:r>
              <a:rPr lang="lt-LT" dirty="0" smtClean="0">
                <a:ea typeface="Calibri"/>
                <a:cs typeface="Times New Roman"/>
              </a:rPr>
              <a:t>„</a:t>
            </a:r>
            <a:r>
              <a:rPr lang="en-US" dirty="0" err="1" smtClean="0">
                <a:ea typeface="Calibri"/>
                <a:cs typeface="Times New Roman"/>
              </a:rPr>
              <a:t>Schogetten</a:t>
            </a:r>
            <a:r>
              <a:rPr lang="lt-LT" dirty="0" smtClean="0">
                <a:ea typeface="Calibri"/>
                <a:cs typeface="Times New Roman"/>
              </a:rPr>
              <a:t>“ </a:t>
            </a:r>
            <a:r>
              <a:rPr lang="en-US" dirty="0" err="1" smtClean="0">
                <a:ea typeface="Calibri"/>
                <a:cs typeface="Times New Roman"/>
              </a:rPr>
              <a:t>baltasis</a:t>
            </a:r>
            <a:r>
              <a:rPr lang="en-US" dirty="0" smtClean="0">
                <a:ea typeface="Calibri"/>
                <a:cs typeface="Times New Roman"/>
              </a:rPr>
              <a:t> </a:t>
            </a:r>
            <a:r>
              <a:rPr lang="en-US" dirty="0" err="1">
                <a:ea typeface="Calibri"/>
                <a:cs typeface="Times New Roman"/>
              </a:rPr>
              <a:t>šokoladas</a:t>
            </a:r>
            <a:endParaRPr lang="lt-LT" dirty="0" smtClean="0">
              <a:ea typeface="Calibri"/>
              <a:cs typeface="Times New Roman"/>
            </a:endParaRPr>
          </a:p>
          <a:p>
            <a:endParaRPr lang="pl-PL" sz="2000" dirty="0">
              <a:ea typeface="Calibri"/>
              <a:cs typeface="Times New Roman"/>
            </a:endParaRPr>
          </a:p>
          <a:p>
            <a:endParaRPr lang="lt-LT" dirty="0" smtClean="0"/>
          </a:p>
          <a:p>
            <a:endParaRPr lang="pl-PL" dirty="0"/>
          </a:p>
        </p:txBody>
      </p:sp>
      <p:sp>
        <p:nvSpPr>
          <p:cNvPr id="8" name="Tytuł 7"/>
          <p:cNvSpPr>
            <a:spLocks noGrp="1"/>
          </p:cNvSpPr>
          <p:nvPr>
            <p:ph type="title"/>
          </p:nvPr>
        </p:nvSpPr>
        <p:spPr/>
        <p:txBody>
          <a:bodyPr/>
          <a:lstStyle/>
          <a:p>
            <a:r>
              <a:rPr lang="lt-LT" dirty="0" smtClean="0"/>
              <a:t>Tiriamoji projekto dalis</a:t>
            </a:r>
            <a:endParaRPr lang="pl-PL" dirty="0"/>
          </a:p>
        </p:txBody>
      </p:sp>
      <p:pic>
        <p:nvPicPr>
          <p:cNvPr id="13" name="Picture 13"/>
          <p:cNvPicPr/>
          <p:nvPr/>
        </p:nvPicPr>
        <p:blipFill>
          <a:blip r:embed="rId2" cstate="print"/>
          <a:srcRect/>
          <a:stretch>
            <a:fillRect/>
          </a:stretch>
        </p:blipFill>
        <p:spPr bwMode="auto">
          <a:xfrm>
            <a:off x="5580112" y="4005064"/>
            <a:ext cx="3178175" cy="2466975"/>
          </a:xfrm>
          <a:prstGeom prst="rect">
            <a:avLst/>
          </a:prstGeom>
          <a:noFill/>
          <a:ln w="9525">
            <a:noFill/>
            <a:miter lim="800000"/>
            <a:headEnd/>
            <a:tailEnd/>
          </a:ln>
        </p:spPr>
      </p:pic>
    </p:spTree>
    <p:extLst>
      <p:ext uri="{BB962C8B-B14F-4D97-AF65-F5344CB8AC3E}">
        <p14:creationId xmlns:p14="http://schemas.microsoft.com/office/powerpoint/2010/main" val="3266816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897508927"/>
              </p:ext>
            </p:extLst>
          </p:nvPr>
        </p:nvGraphicFramePr>
        <p:xfrm>
          <a:off x="698500" y="2247900"/>
          <a:ext cx="7747000" cy="4226560"/>
        </p:xfrm>
        <a:graphic>
          <a:graphicData uri="http://schemas.openxmlformats.org/drawingml/2006/table">
            <a:tbl>
              <a:tblPr firstRow="1" bandRow="1">
                <a:tableStyleId>{5C22544A-7EE6-4342-B048-85BDC9FD1C3A}</a:tableStyleId>
              </a:tblPr>
              <a:tblGrid>
                <a:gridCol w="1549400"/>
                <a:gridCol w="1549400"/>
                <a:gridCol w="1859265"/>
                <a:gridCol w="1239535"/>
                <a:gridCol w="1549400"/>
              </a:tblGrid>
              <a:tr h="370840">
                <a:tc rowSpan="2">
                  <a:txBody>
                    <a:bodyPr/>
                    <a:lstStyle/>
                    <a:p>
                      <a:pPr algn="ctr">
                        <a:lnSpc>
                          <a:spcPct val="115000"/>
                        </a:lnSpc>
                        <a:spcAft>
                          <a:spcPts val="0"/>
                        </a:spcAft>
                      </a:pPr>
                      <a:r>
                        <a:rPr lang="lt-LT" sz="2000" dirty="0">
                          <a:effectLst/>
                          <a:latin typeface="Calibri"/>
                          <a:ea typeface="Calibri"/>
                          <a:cs typeface="Times New Roman"/>
                        </a:rPr>
                        <a:t>Šokolado pavadinimas</a:t>
                      </a:r>
                      <a:endParaRPr lang="pl-PL" sz="1400" dirty="0">
                        <a:effectLst/>
                        <a:latin typeface="Calibri"/>
                        <a:ea typeface="Calibri"/>
                        <a:cs typeface="Times New Roman"/>
                      </a:endParaRPr>
                    </a:p>
                  </a:txBody>
                  <a:tcPr marL="64558" marR="64558" marT="0" marB="0"/>
                </a:tc>
                <a:tc gridSpan="4">
                  <a:txBody>
                    <a:bodyPr/>
                    <a:lstStyle/>
                    <a:p>
                      <a:pPr algn="ctr">
                        <a:lnSpc>
                          <a:spcPct val="115000"/>
                        </a:lnSpc>
                        <a:spcAft>
                          <a:spcPts val="0"/>
                        </a:spcAft>
                      </a:pPr>
                      <a:r>
                        <a:rPr lang="en-US" sz="2000">
                          <a:effectLst/>
                          <a:latin typeface="Calibri"/>
                          <a:ea typeface="Calibri"/>
                          <a:cs typeface="Times New Roman"/>
                        </a:rPr>
                        <a:t>100 g produkto</a:t>
                      </a:r>
                      <a:endParaRPr lang="pl-PL" sz="1400">
                        <a:effectLst/>
                        <a:latin typeface="Calibri"/>
                        <a:ea typeface="Calibri"/>
                        <a:cs typeface="Times New Roman"/>
                      </a:endParaRPr>
                    </a:p>
                  </a:txBody>
                  <a:tcPr marL="64558" marR="64558" marT="0" marB="0"/>
                </a:tc>
                <a:tc hMerge="1">
                  <a:txBody>
                    <a:bodyPr/>
                    <a:lstStyle/>
                    <a:p>
                      <a:endParaRPr lang="pl-PL"/>
                    </a:p>
                  </a:txBody>
                  <a:tcPr/>
                </a:tc>
                <a:tc hMerge="1">
                  <a:txBody>
                    <a:bodyPr/>
                    <a:lstStyle/>
                    <a:p>
                      <a:endParaRPr lang="pl-PL"/>
                    </a:p>
                  </a:txBody>
                  <a:tcPr/>
                </a:tc>
                <a:tc hMerge="1">
                  <a:txBody>
                    <a:bodyPr/>
                    <a:lstStyle/>
                    <a:p>
                      <a:endParaRPr lang="pl-PL"/>
                    </a:p>
                  </a:txBody>
                  <a:tcPr/>
                </a:tc>
              </a:tr>
              <a:tr h="370840">
                <a:tc vMerge="1">
                  <a:txBody>
                    <a:bodyPr/>
                    <a:lstStyle/>
                    <a:p>
                      <a:endParaRPr lang="pl-PL"/>
                    </a:p>
                  </a:txBody>
                  <a:tcPr/>
                </a:tc>
                <a:tc>
                  <a:txBody>
                    <a:bodyPr/>
                    <a:lstStyle/>
                    <a:p>
                      <a:pPr algn="ctr">
                        <a:lnSpc>
                          <a:spcPct val="115000"/>
                        </a:lnSpc>
                        <a:spcAft>
                          <a:spcPts val="0"/>
                        </a:spcAft>
                      </a:pPr>
                      <a:r>
                        <a:rPr lang="lt-LT" sz="2000" noProof="0" dirty="0" smtClean="0">
                          <a:effectLst/>
                          <a:latin typeface="Calibri"/>
                          <a:ea typeface="Calibri"/>
                          <a:cs typeface="Times New Roman"/>
                        </a:rPr>
                        <a:t>Baltymai</a:t>
                      </a:r>
                      <a:endParaRPr lang="lt-LT" sz="1400" noProof="0" dirty="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a:effectLst/>
                          <a:latin typeface="Calibri"/>
                          <a:ea typeface="Calibri"/>
                          <a:cs typeface="Times New Roman"/>
                        </a:rPr>
                        <a:t>Angliavandeniai</a:t>
                      </a:r>
                      <a:endParaRPr lang="pl-PL" sz="140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a:effectLst/>
                          <a:latin typeface="Calibri"/>
                          <a:ea typeface="Calibri"/>
                          <a:cs typeface="Times New Roman"/>
                        </a:rPr>
                        <a:t>Riebalai</a:t>
                      </a:r>
                      <a:endParaRPr lang="pl-PL" sz="140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a:effectLst/>
                          <a:latin typeface="Calibri"/>
                          <a:ea typeface="Calibri"/>
                          <a:cs typeface="Times New Roman"/>
                        </a:rPr>
                        <a:t>Energetinė vertė</a:t>
                      </a:r>
                      <a:endParaRPr lang="pl-PL" sz="1400">
                        <a:effectLst/>
                        <a:latin typeface="Calibri"/>
                        <a:ea typeface="Calibri"/>
                        <a:cs typeface="Times New Roman"/>
                      </a:endParaRPr>
                    </a:p>
                  </a:txBody>
                  <a:tcPr marL="64558" marR="64558" marT="0" marB="0"/>
                </a:tc>
              </a:tr>
              <a:tr h="370840">
                <a:tc>
                  <a:txBody>
                    <a:bodyPr/>
                    <a:lstStyle/>
                    <a:p>
                      <a:pPr>
                        <a:lnSpc>
                          <a:spcPct val="115000"/>
                        </a:lnSpc>
                        <a:spcAft>
                          <a:spcPts val="0"/>
                        </a:spcAft>
                      </a:pPr>
                      <a:r>
                        <a:rPr lang="en-US" sz="2000" dirty="0" err="1">
                          <a:effectLst/>
                          <a:latin typeface="Calibri"/>
                          <a:ea typeface="Calibri"/>
                          <a:cs typeface="Times New Roman"/>
                        </a:rPr>
                        <a:t>Karūna-juodasis</a:t>
                      </a:r>
                      <a:r>
                        <a:rPr lang="en-US" sz="2000" dirty="0">
                          <a:effectLst/>
                          <a:latin typeface="Calibri"/>
                          <a:ea typeface="Calibri"/>
                          <a:cs typeface="Times New Roman"/>
                        </a:rPr>
                        <a:t> </a:t>
                      </a:r>
                      <a:r>
                        <a:rPr lang="en-US" sz="2000" dirty="0" err="1">
                          <a:effectLst/>
                          <a:latin typeface="Calibri"/>
                          <a:ea typeface="Calibri"/>
                          <a:cs typeface="Times New Roman"/>
                        </a:rPr>
                        <a:t>šokoladas</a:t>
                      </a:r>
                      <a:endParaRPr lang="pl-PL" sz="1400" dirty="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a:effectLst/>
                          <a:latin typeface="Calibri"/>
                          <a:ea typeface="Calibri"/>
                          <a:cs typeface="Times New Roman"/>
                        </a:rPr>
                        <a:t>4,8 g</a:t>
                      </a:r>
                      <a:endParaRPr lang="pl-PL" sz="1400">
                        <a:effectLst/>
                        <a:latin typeface="Calibri"/>
                        <a:ea typeface="Calibri"/>
                        <a:cs typeface="Times New Roman"/>
                      </a:endParaRPr>
                    </a:p>
                  </a:txBody>
                  <a:tcPr marL="64558" marR="64558" marT="0" marB="0"/>
                </a:tc>
                <a:tc>
                  <a:txBody>
                    <a:bodyPr/>
                    <a:lstStyle/>
                    <a:p>
                      <a:pPr algn="ctr">
                        <a:lnSpc>
                          <a:spcPct val="150000"/>
                        </a:lnSpc>
                        <a:spcAft>
                          <a:spcPts val="0"/>
                        </a:spcAft>
                      </a:pPr>
                      <a:r>
                        <a:rPr lang="en-US" sz="2000" dirty="0">
                          <a:effectLst/>
                          <a:latin typeface="Calibri"/>
                          <a:ea typeface="Calibri"/>
                          <a:cs typeface="Times New Roman"/>
                        </a:rPr>
                        <a:t>56 g</a:t>
                      </a:r>
                      <a:endParaRPr lang="pl-PL" sz="1400" dirty="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a:effectLst/>
                          <a:latin typeface="Calibri"/>
                          <a:ea typeface="Calibri"/>
                          <a:cs typeface="Times New Roman"/>
                        </a:rPr>
                        <a:t>28,5 g</a:t>
                      </a:r>
                      <a:endParaRPr lang="pl-PL" sz="140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dirty="0">
                          <a:effectLst/>
                          <a:latin typeface="Calibri"/>
                          <a:ea typeface="Calibri"/>
                          <a:cs typeface="Times New Roman"/>
                        </a:rPr>
                        <a:t>2155 kJ</a:t>
                      </a:r>
                      <a:r>
                        <a:rPr lang="en-US" sz="2000" dirty="0" smtClean="0">
                          <a:effectLst/>
                          <a:latin typeface="Calibri"/>
                          <a:ea typeface="Calibri"/>
                          <a:cs typeface="Times New Roman"/>
                        </a:rPr>
                        <a:t>/</a:t>
                      </a:r>
                      <a:endParaRPr lang="lt-LT" sz="2000" dirty="0" smtClean="0">
                        <a:effectLst/>
                        <a:latin typeface="Calibri"/>
                        <a:ea typeface="Calibri"/>
                        <a:cs typeface="Times New Roman"/>
                      </a:endParaRPr>
                    </a:p>
                    <a:p>
                      <a:pPr algn="ctr">
                        <a:lnSpc>
                          <a:spcPct val="115000"/>
                        </a:lnSpc>
                        <a:spcAft>
                          <a:spcPts val="0"/>
                        </a:spcAft>
                      </a:pPr>
                      <a:r>
                        <a:rPr lang="en-US" sz="2000" dirty="0" smtClean="0">
                          <a:effectLst/>
                          <a:latin typeface="Calibri"/>
                          <a:ea typeface="Calibri"/>
                          <a:cs typeface="Times New Roman"/>
                        </a:rPr>
                        <a:t>515 </a:t>
                      </a:r>
                      <a:r>
                        <a:rPr lang="en-US" sz="2000" dirty="0">
                          <a:effectLst/>
                          <a:latin typeface="Calibri"/>
                          <a:ea typeface="Calibri"/>
                          <a:cs typeface="Times New Roman"/>
                        </a:rPr>
                        <a:t>kcal</a:t>
                      </a:r>
                      <a:endParaRPr lang="pl-PL" sz="1400" dirty="0">
                        <a:effectLst/>
                        <a:latin typeface="Calibri"/>
                        <a:ea typeface="Calibri"/>
                        <a:cs typeface="Times New Roman"/>
                      </a:endParaRPr>
                    </a:p>
                  </a:txBody>
                  <a:tcPr marL="64558" marR="64558" marT="0" marB="0"/>
                </a:tc>
              </a:tr>
              <a:tr h="370840">
                <a:tc>
                  <a:txBody>
                    <a:bodyPr/>
                    <a:lstStyle/>
                    <a:p>
                      <a:pPr>
                        <a:lnSpc>
                          <a:spcPct val="115000"/>
                        </a:lnSpc>
                        <a:spcAft>
                          <a:spcPts val="0"/>
                        </a:spcAft>
                      </a:pPr>
                      <a:r>
                        <a:rPr lang="en-US" sz="2000" dirty="0" err="1">
                          <a:effectLst/>
                          <a:latin typeface="Calibri"/>
                          <a:ea typeface="Calibri"/>
                          <a:cs typeface="Times New Roman"/>
                        </a:rPr>
                        <a:t>E.Wedel-pieniškas</a:t>
                      </a:r>
                      <a:r>
                        <a:rPr lang="en-US" sz="2000" dirty="0">
                          <a:effectLst/>
                          <a:latin typeface="Calibri"/>
                          <a:ea typeface="Calibri"/>
                          <a:cs typeface="Times New Roman"/>
                        </a:rPr>
                        <a:t> </a:t>
                      </a:r>
                      <a:r>
                        <a:rPr lang="en-US" sz="2000" dirty="0" err="1">
                          <a:effectLst/>
                          <a:latin typeface="Calibri"/>
                          <a:ea typeface="Calibri"/>
                          <a:cs typeface="Times New Roman"/>
                        </a:rPr>
                        <a:t>šokoladas</a:t>
                      </a:r>
                      <a:endParaRPr lang="pl-PL" sz="1400" dirty="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a:effectLst/>
                          <a:latin typeface="Calibri"/>
                          <a:ea typeface="Calibri"/>
                          <a:cs typeface="Times New Roman"/>
                        </a:rPr>
                        <a:t>6,2 g</a:t>
                      </a:r>
                      <a:endParaRPr lang="pl-PL" sz="140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a:effectLst/>
                          <a:latin typeface="Calibri"/>
                          <a:ea typeface="Calibri"/>
                          <a:cs typeface="Times New Roman"/>
                        </a:rPr>
                        <a:t>57,3 g</a:t>
                      </a:r>
                      <a:endParaRPr lang="pl-PL" sz="140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dirty="0">
                          <a:effectLst/>
                          <a:latin typeface="Calibri"/>
                          <a:ea typeface="Calibri"/>
                          <a:cs typeface="Times New Roman"/>
                        </a:rPr>
                        <a:t>30,8 g</a:t>
                      </a:r>
                      <a:endParaRPr lang="pl-PL" sz="1400" dirty="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dirty="0">
                          <a:effectLst/>
                          <a:latin typeface="Calibri"/>
                          <a:ea typeface="Calibri"/>
                          <a:cs typeface="Times New Roman"/>
                        </a:rPr>
                        <a:t>2243 kJ</a:t>
                      </a:r>
                      <a:r>
                        <a:rPr lang="en-US" sz="2000" dirty="0" smtClean="0">
                          <a:effectLst/>
                          <a:latin typeface="Calibri"/>
                          <a:ea typeface="Calibri"/>
                          <a:cs typeface="Times New Roman"/>
                        </a:rPr>
                        <a:t>/</a:t>
                      </a:r>
                      <a:endParaRPr lang="lt-LT" sz="2000" dirty="0" smtClean="0">
                        <a:effectLst/>
                        <a:latin typeface="Calibri"/>
                        <a:ea typeface="Calibri"/>
                        <a:cs typeface="Times New Roman"/>
                      </a:endParaRPr>
                    </a:p>
                    <a:p>
                      <a:pPr algn="ctr">
                        <a:lnSpc>
                          <a:spcPct val="115000"/>
                        </a:lnSpc>
                        <a:spcAft>
                          <a:spcPts val="0"/>
                        </a:spcAft>
                      </a:pPr>
                      <a:r>
                        <a:rPr lang="en-US" sz="2000" dirty="0" smtClean="0">
                          <a:effectLst/>
                          <a:latin typeface="Calibri"/>
                          <a:ea typeface="Calibri"/>
                          <a:cs typeface="Times New Roman"/>
                        </a:rPr>
                        <a:t>536 </a:t>
                      </a:r>
                      <a:r>
                        <a:rPr lang="en-US" sz="2000" dirty="0">
                          <a:effectLst/>
                          <a:latin typeface="Calibri"/>
                          <a:ea typeface="Calibri"/>
                          <a:cs typeface="Times New Roman"/>
                        </a:rPr>
                        <a:t>kcal</a:t>
                      </a:r>
                      <a:endParaRPr lang="pl-PL" sz="1400" dirty="0">
                        <a:effectLst/>
                        <a:latin typeface="Calibri"/>
                        <a:ea typeface="Calibri"/>
                        <a:cs typeface="Times New Roman"/>
                      </a:endParaRPr>
                    </a:p>
                  </a:txBody>
                  <a:tcPr marL="64558" marR="64558" marT="0" marB="0"/>
                </a:tc>
              </a:tr>
              <a:tr h="370840">
                <a:tc>
                  <a:txBody>
                    <a:bodyPr/>
                    <a:lstStyle/>
                    <a:p>
                      <a:pPr>
                        <a:lnSpc>
                          <a:spcPct val="115000"/>
                        </a:lnSpc>
                        <a:spcAft>
                          <a:spcPts val="0"/>
                        </a:spcAft>
                      </a:pPr>
                      <a:r>
                        <a:rPr lang="en-US" sz="2000" dirty="0" err="1">
                          <a:effectLst/>
                          <a:latin typeface="Calibri"/>
                          <a:ea typeface="Calibri"/>
                          <a:cs typeface="Times New Roman"/>
                        </a:rPr>
                        <a:t>Schogetten-baltasis</a:t>
                      </a:r>
                      <a:r>
                        <a:rPr lang="en-US" sz="2000" dirty="0">
                          <a:effectLst/>
                          <a:latin typeface="Calibri"/>
                          <a:ea typeface="Calibri"/>
                          <a:cs typeface="Times New Roman"/>
                        </a:rPr>
                        <a:t> </a:t>
                      </a:r>
                      <a:r>
                        <a:rPr lang="en-US" sz="2000" dirty="0" err="1">
                          <a:effectLst/>
                          <a:latin typeface="Calibri"/>
                          <a:ea typeface="Calibri"/>
                          <a:cs typeface="Times New Roman"/>
                        </a:rPr>
                        <a:t>šokoladas</a:t>
                      </a:r>
                      <a:endParaRPr lang="pl-PL" sz="1400" dirty="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dirty="0">
                          <a:effectLst/>
                          <a:latin typeface="Calibri"/>
                          <a:ea typeface="Calibri"/>
                          <a:cs typeface="Times New Roman"/>
                        </a:rPr>
                        <a:t>5,5 g</a:t>
                      </a:r>
                      <a:endParaRPr lang="pl-PL" sz="1400" dirty="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a:effectLst/>
                          <a:latin typeface="Calibri"/>
                          <a:ea typeface="Calibri"/>
                          <a:cs typeface="Times New Roman"/>
                        </a:rPr>
                        <a:t>57,8 g</a:t>
                      </a:r>
                      <a:endParaRPr lang="pl-PL" sz="140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dirty="0">
                          <a:effectLst/>
                          <a:latin typeface="Calibri"/>
                          <a:ea typeface="Calibri"/>
                          <a:cs typeface="Times New Roman"/>
                        </a:rPr>
                        <a:t>32,8 g</a:t>
                      </a:r>
                      <a:endParaRPr lang="pl-PL" sz="1400" dirty="0">
                        <a:effectLst/>
                        <a:latin typeface="Calibri"/>
                        <a:ea typeface="Calibri"/>
                        <a:cs typeface="Times New Roman"/>
                      </a:endParaRPr>
                    </a:p>
                  </a:txBody>
                  <a:tcPr marL="64558" marR="64558" marT="0" marB="0"/>
                </a:tc>
                <a:tc>
                  <a:txBody>
                    <a:bodyPr/>
                    <a:lstStyle/>
                    <a:p>
                      <a:pPr algn="ctr">
                        <a:lnSpc>
                          <a:spcPct val="115000"/>
                        </a:lnSpc>
                        <a:spcAft>
                          <a:spcPts val="0"/>
                        </a:spcAft>
                      </a:pPr>
                      <a:r>
                        <a:rPr lang="en-US" sz="2000" dirty="0">
                          <a:effectLst/>
                          <a:latin typeface="Calibri"/>
                          <a:ea typeface="Calibri"/>
                          <a:cs typeface="Times New Roman"/>
                        </a:rPr>
                        <a:t>2290 kJ</a:t>
                      </a:r>
                      <a:r>
                        <a:rPr lang="en-US" sz="2000" dirty="0" smtClean="0">
                          <a:effectLst/>
                          <a:latin typeface="Calibri"/>
                          <a:ea typeface="Calibri"/>
                          <a:cs typeface="Times New Roman"/>
                        </a:rPr>
                        <a:t>/</a:t>
                      </a:r>
                      <a:endParaRPr lang="lt-LT" sz="2000" dirty="0" smtClean="0">
                        <a:effectLst/>
                        <a:latin typeface="Calibri"/>
                        <a:ea typeface="Calibri"/>
                        <a:cs typeface="Times New Roman"/>
                      </a:endParaRPr>
                    </a:p>
                    <a:p>
                      <a:pPr algn="ctr">
                        <a:lnSpc>
                          <a:spcPct val="115000"/>
                        </a:lnSpc>
                        <a:spcAft>
                          <a:spcPts val="0"/>
                        </a:spcAft>
                      </a:pPr>
                      <a:r>
                        <a:rPr lang="en-US" sz="2000" dirty="0" smtClean="0">
                          <a:effectLst/>
                          <a:latin typeface="Calibri"/>
                          <a:ea typeface="Calibri"/>
                          <a:cs typeface="Times New Roman"/>
                        </a:rPr>
                        <a:t>548 </a:t>
                      </a:r>
                      <a:r>
                        <a:rPr lang="en-US" sz="2000" dirty="0">
                          <a:effectLst/>
                          <a:latin typeface="Calibri"/>
                          <a:ea typeface="Calibri"/>
                          <a:cs typeface="Times New Roman"/>
                        </a:rPr>
                        <a:t>kcal</a:t>
                      </a:r>
                      <a:endParaRPr lang="pl-PL" sz="1400" dirty="0">
                        <a:effectLst/>
                        <a:latin typeface="Calibri"/>
                        <a:ea typeface="Calibri"/>
                        <a:cs typeface="Times New Roman"/>
                      </a:endParaRPr>
                    </a:p>
                  </a:txBody>
                  <a:tcPr marL="64558" marR="64558" marT="0" marB="0"/>
                </a:tc>
              </a:tr>
            </a:tbl>
          </a:graphicData>
        </a:graphic>
      </p:graphicFrame>
      <p:sp>
        <p:nvSpPr>
          <p:cNvPr id="2" name="Tytuł 1"/>
          <p:cNvSpPr>
            <a:spLocks noGrp="1"/>
          </p:cNvSpPr>
          <p:nvPr>
            <p:ph type="title"/>
          </p:nvPr>
        </p:nvSpPr>
        <p:spPr/>
        <p:txBody>
          <a:bodyPr/>
          <a:lstStyle/>
          <a:p>
            <a:r>
              <a:rPr lang="lt-LT" dirty="0" smtClean="0"/>
              <a:t>Šokolado sudėtis</a:t>
            </a:r>
            <a:endParaRPr lang="pl-PL" dirty="0"/>
          </a:p>
        </p:txBody>
      </p:sp>
    </p:spTree>
    <p:extLst>
      <p:ext uri="{BB962C8B-B14F-4D97-AF65-F5344CB8AC3E}">
        <p14:creationId xmlns:p14="http://schemas.microsoft.com/office/powerpoint/2010/main" val="219647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472228623"/>
              </p:ext>
            </p:extLst>
          </p:nvPr>
        </p:nvGraphicFramePr>
        <p:xfrm>
          <a:off x="698500" y="2247900"/>
          <a:ext cx="7746999" cy="1658112"/>
        </p:xfrm>
        <a:graphic>
          <a:graphicData uri="http://schemas.openxmlformats.org/drawingml/2006/table">
            <a:tbl>
              <a:tblPr firstRow="1" bandRow="1">
                <a:tableStyleId>{5C22544A-7EE6-4342-B048-85BDC9FD1C3A}</a:tableStyleId>
              </a:tblPr>
              <a:tblGrid>
                <a:gridCol w="2582333"/>
                <a:gridCol w="2582333"/>
                <a:gridCol w="2582333"/>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dirty="0" smtClean="0"/>
                        <a:t>Juodasis šokoladas</a:t>
                      </a:r>
                      <a:endParaRPr lang="pl-PL" sz="2400" dirty="0"/>
                    </a:p>
                  </a:txBody>
                  <a:tcPr marL="86078" marR="8607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dirty="0" smtClean="0"/>
                        <a:t>Pieniškas šokoladas</a:t>
                      </a:r>
                      <a:endParaRPr lang="pl-PL" sz="2400" dirty="0" smtClean="0"/>
                    </a:p>
                    <a:p>
                      <a:endParaRPr lang="pl-PL" dirty="0"/>
                    </a:p>
                  </a:txBody>
                  <a:tcPr marL="86078" marR="86078"/>
                </a:tc>
                <a:tc>
                  <a:txBody>
                    <a:bodyPr/>
                    <a:lstStyle/>
                    <a:p>
                      <a:pPr algn="ctr"/>
                      <a:r>
                        <a:rPr lang="lt-LT" sz="2400" dirty="0" smtClean="0"/>
                        <a:t>Baltasis šokoladas</a:t>
                      </a:r>
                      <a:endParaRPr lang="pl-PL" sz="2400" dirty="0"/>
                    </a:p>
                  </a:txBody>
                  <a:tcPr marL="86078" marR="86078"/>
                </a:tc>
              </a:tr>
              <a:tr h="370840">
                <a:tc>
                  <a:txBody>
                    <a:bodyPr/>
                    <a:lstStyle/>
                    <a:p>
                      <a:pPr algn="ctr">
                        <a:lnSpc>
                          <a:spcPct val="115000"/>
                        </a:lnSpc>
                        <a:spcAft>
                          <a:spcPts val="0"/>
                        </a:spcAft>
                      </a:pPr>
                      <a:r>
                        <a:rPr lang="lt-LT" sz="3200">
                          <a:solidFill>
                            <a:srgbClr val="663300"/>
                          </a:solidFill>
                          <a:effectLst/>
                          <a:latin typeface="Calibri"/>
                          <a:ea typeface="Times New Roman"/>
                          <a:cs typeface="Times New Roman"/>
                        </a:rPr>
                        <a:t>39</a:t>
                      </a:r>
                      <a:r>
                        <a:rPr lang="lt-LT" sz="3200" baseline="30000">
                          <a:solidFill>
                            <a:srgbClr val="663300"/>
                          </a:solidFill>
                          <a:effectLst/>
                          <a:latin typeface="Calibri"/>
                          <a:ea typeface="Times New Roman"/>
                          <a:cs typeface="Times New Roman"/>
                        </a:rPr>
                        <a:t>o</a:t>
                      </a:r>
                      <a:r>
                        <a:rPr lang="lt-LT" sz="3200">
                          <a:solidFill>
                            <a:srgbClr val="663300"/>
                          </a:solidFill>
                          <a:effectLst/>
                          <a:latin typeface="Calibri"/>
                          <a:ea typeface="Times New Roman"/>
                          <a:cs typeface="Times New Roman"/>
                        </a:rPr>
                        <a:t>C</a:t>
                      </a:r>
                      <a:endParaRPr lang="pl-PL" sz="2800">
                        <a:effectLst/>
                        <a:latin typeface="Calibri"/>
                        <a:ea typeface="Calibri"/>
                        <a:cs typeface="Times New Roman"/>
                      </a:endParaRPr>
                    </a:p>
                  </a:txBody>
                  <a:tcPr marL="64558" marR="64558" marT="0" marB="0" anchor="ctr"/>
                </a:tc>
                <a:tc>
                  <a:txBody>
                    <a:bodyPr/>
                    <a:lstStyle/>
                    <a:p>
                      <a:pPr algn="ctr">
                        <a:lnSpc>
                          <a:spcPct val="115000"/>
                        </a:lnSpc>
                        <a:spcAft>
                          <a:spcPts val="0"/>
                        </a:spcAft>
                      </a:pPr>
                      <a:r>
                        <a:rPr lang="lt-LT" sz="3200">
                          <a:solidFill>
                            <a:srgbClr val="663300"/>
                          </a:solidFill>
                          <a:effectLst/>
                          <a:latin typeface="Calibri"/>
                          <a:ea typeface="Times New Roman"/>
                          <a:cs typeface="Times New Roman"/>
                        </a:rPr>
                        <a:t>44</a:t>
                      </a:r>
                      <a:r>
                        <a:rPr lang="lt-LT" sz="3200" baseline="30000">
                          <a:solidFill>
                            <a:srgbClr val="663300"/>
                          </a:solidFill>
                          <a:effectLst/>
                          <a:latin typeface="Calibri"/>
                          <a:ea typeface="Times New Roman"/>
                          <a:cs typeface="Times New Roman"/>
                        </a:rPr>
                        <a:t>o</a:t>
                      </a:r>
                      <a:r>
                        <a:rPr lang="lt-LT" sz="3200">
                          <a:solidFill>
                            <a:srgbClr val="663300"/>
                          </a:solidFill>
                          <a:effectLst/>
                          <a:latin typeface="Calibri"/>
                          <a:ea typeface="Times New Roman"/>
                          <a:cs typeface="Times New Roman"/>
                        </a:rPr>
                        <a:t>C</a:t>
                      </a:r>
                      <a:endParaRPr lang="pl-PL" sz="2800">
                        <a:effectLst/>
                        <a:latin typeface="Calibri"/>
                        <a:ea typeface="Calibri"/>
                        <a:cs typeface="Times New Roman"/>
                      </a:endParaRPr>
                    </a:p>
                  </a:txBody>
                  <a:tcPr marL="64558" marR="64558" marT="0" marB="0" anchor="ctr"/>
                </a:tc>
                <a:tc>
                  <a:txBody>
                    <a:bodyPr/>
                    <a:lstStyle/>
                    <a:p>
                      <a:pPr algn="ctr">
                        <a:lnSpc>
                          <a:spcPct val="115000"/>
                        </a:lnSpc>
                        <a:spcAft>
                          <a:spcPts val="0"/>
                        </a:spcAft>
                      </a:pPr>
                      <a:r>
                        <a:rPr lang="lt-LT" sz="3200" dirty="0">
                          <a:solidFill>
                            <a:srgbClr val="663300"/>
                          </a:solidFill>
                          <a:effectLst/>
                          <a:latin typeface="Calibri"/>
                          <a:ea typeface="Times New Roman"/>
                          <a:cs typeface="Times New Roman"/>
                        </a:rPr>
                        <a:t>42</a:t>
                      </a:r>
                      <a:r>
                        <a:rPr lang="lt-LT" sz="3200" baseline="30000" dirty="0">
                          <a:solidFill>
                            <a:srgbClr val="663300"/>
                          </a:solidFill>
                          <a:effectLst/>
                          <a:latin typeface="Calibri"/>
                          <a:ea typeface="Times New Roman"/>
                          <a:cs typeface="Times New Roman"/>
                        </a:rPr>
                        <a:t>o</a:t>
                      </a:r>
                      <a:r>
                        <a:rPr lang="lt-LT" sz="3200" dirty="0">
                          <a:solidFill>
                            <a:srgbClr val="663300"/>
                          </a:solidFill>
                          <a:effectLst/>
                          <a:latin typeface="Calibri"/>
                          <a:ea typeface="Times New Roman"/>
                          <a:cs typeface="Times New Roman"/>
                        </a:rPr>
                        <a:t>C</a:t>
                      </a:r>
                      <a:endParaRPr lang="pl-PL" sz="2800" dirty="0">
                        <a:effectLst/>
                        <a:latin typeface="Calibri"/>
                        <a:ea typeface="Calibri"/>
                        <a:cs typeface="Times New Roman"/>
                      </a:endParaRPr>
                    </a:p>
                  </a:txBody>
                  <a:tcPr marL="64558" marR="64558" marT="0" marB="0" anchor="ctr"/>
                </a:tc>
              </a:tr>
            </a:tbl>
          </a:graphicData>
        </a:graphic>
      </p:graphicFrame>
      <p:sp>
        <p:nvSpPr>
          <p:cNvPr id="2" name="Tytuł 1"/>
          <p:cNvSpPr>
            <a:spLocks noGrp="1"/>
          </p:cNvSpPr>
          <p:nvPr>
            <p:ph type="title"/>
          </p:nvPr>
        </p:nvSpPr>
        <p:spPr/>
        <p:txBody>
          <a:bodyPr>
            <a:normAutofit fontScale="90000"/>
          </a:bodyPr>
          <a:lstStyle/>
          <a:p>
            <a:r>
              <a:rPr lang="lt-LT" dirty="0" smtClean="0"/>
              <a:t>Šokolado lydymosi temperatūros nustatymas</a:t>
            </a:r>
            <a:endParaRPr lang="pl-PL" dirty="0"/>
          </a:p>
        </p:txBody>
      </p:sp>
      <p:sp>
        <p:nvSpPr>
          <p:cNvPr id="9" name="pole tekstowe 8"/>
          <p:cNvSpPr txBox="1"/>
          <p:nvPr/>
        </p:nvSpPr>
        <p:spPr>
          <a:xfrm>
            <a:off x="630018" y="4005064"/>
            <a:ext cx="7992888" cy="2585323"/>
          </a:xfrm>
          <a:prstGeom prst="rect">
            <a:avLst/>
          </a:prstGeom>
          <a:noFill/>
        </p:spPr>
        <p:txBody>
          <a:bodyPr wrap="square" rtlCol="0">
            <a:spAutoFit/>
          </a:bodyPr>
          <a:lstStyle/>
          <a:p>
            <a:r>
              <a:rPr lang="lt-LT" sz="3200" dirty="0" smtClean="0"/>
              <a:t> </a:t>
            </a:r>
            <a:r>
              <a:rPr lang="lt-LT" sz="2800" dirty="0" smtClean="0">
                <a:solidFill>
                  <a:schemeClr val="tx2">
                    <a:lumMod val="75000"/>
                  </a:schemeClr>
                </a:solidFill>
              </a:rPr>
              <a:t>Kuo mažesnė lydymosi temperatūra, tuo </a:t>
            </a:r>
          </a:p>
          <a:p>
            <a:r>
              <a:rPr lang="lt-LT" sz="2800" dirty="0" smtClean="0">
                <a:solidFill>
                  <a:schemeClr val="tx2">
                    <a:lumMod val="75000"/>
                  </a:schemeClr>
                </a:solidFill>
              </a:rPr>
              <a:t> šokolade yra daugiau augalinių riebalų.</a:t>
            </a:r>
          </a:p>
          <a:p>
            <a:r>
              <a:rPr lang="lt-LT" sz="2800" dirty="0" smtClean="0">
                <a:solidFill>
                  <a:schemeClr val="tx2">
                    <a:lumMod val="75000"/>
                  </a:schemeClr>
                </a:solidFill>
              </a:rPr>
              <a:t> </a:t>
            </a:r>
            <a:r>
              <a:rPr lang="lt-LT" sz="2800" u="sng" dirty="0" smtClean="0">
                <a:solidFill>
                  <a:schemeClr val="tx2">
                    <a:lumMod val="75000"/>
                  </a:schemeClr>
                </a:solidFill>
              </a:rPr>
              <a:t>Išvada:</a:t>
            </a:r>
            <a:r>
              <a:rPr lang="lt-LT" sz="2800" dirty="0" smtClean="0">
                <a:solidFill>
                  <a:schemeClr val="tx2">
                    <a:lumMod val="75000"/>
                  </a:schemeClr>
                </a:solidFill>
              </a:rPr>
              <a:t> Pieniško šokolado sudėtyje yra pieno </a:t>
            </a:r>
          </a:p>
          <a:p>
            <a:r>
              <a:rPr lang="lt-LT" sz="2800" dirty="0" smtClean="0">
                <a:solidFill>
                  <a:schemeClr val="tx2">
                    <a:lumMod val="75000"/>
                  </a:schemeClr>
                </a:solidFill>
              </a:rPr>
              <a:t> produktų, t.y. gyvulinės kilmės riebalų.</a:t>
            </a:r>
          </a:p>
          <a:p>
            <a:r>
              <a:rPr lang="lt-LT" sz="2800" dirty="0" smtClean="0">
                <a:solidFill>
                  <a:schemeClr val="tx2">
                    <a:lumMod val="75000"/>
                  </a:schemeClr>
                </a:solidFill>
              </a:rPr>
              <a:t> Todėl jo lydymosi temperatūra aukščiausia.</a:t>
            </a:r>
          </a:p>
          <a:p>
            <a:endParaRPr lang="pl-PL" dirty="0"/>
          </a:p>
        </p:txBody>
      </p:sp>
    </p:spTree>
    <p:extLst>
      <p:ext uri="{BB962C8B-B14F-4D97-AF65-F5344CB8AC3E}">
        <p14:creationId xmlns:p14="http://schemas.microsoft.com/office/powerpoint/2010/main" val="1712843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lt-LT" dirty="0" smtClean="0"/>
              <a:t>Nesotieji riebalai dalyvauja oksidacijos reakcijoje su kalio permanganatu. Reakcijos metu susidaro rudos spalvos produktas.</a:t>
            </a:r>
          </a:p>
          <a:p>
            <a:r>
              <a:rPr lang="lt-LT" dirty="0" smtClean="0"/>
              <a:t>Šokolado gabaliukus įtrynėme į filtravimo popierių, kad liktų riebalinės dėmės. Užpilus kalio permanganato tirpalu, ant filtravimo popieriaus susidarytu rudos spalvos dėmės tose vietose, kur buvo nesočiųjų riebalų.</a:t>
            </a:r>
          </a:p>
        </p:txBody>
      </p:sp>
      <p:sp>
        <p:nvSpPr>
          <p:cNvPr id="2" name="Tytuł 1"/>
          <p:cNvSpPr>
            <a:spLocks noGrp="1"/>
          </p:cNvSpPr>
          <p:nvPr>
            <p:ph type="title"/>
          </p:nvPr>
        </p:nvSpPr>
        <p:spPr/>
        <p:txBody>
          <a:bodyPr>
            <a:noAutofit/>
          </a:bodyPr>
          <a:lstStyle/>
          <a:p>
            <a:r>
              <a:rPr lang="lt-LT" sz="4400" dirty="0" smtClean="0"/>
              <a:t>Naudingų sveikatai nesočiųjų riebalų nustatymas </a:t>
            </a:r>
            <a:endParaRPr lang="pl-PL" sz="4400" dirty="0"/>
          </a:p>
        </p:txBody>
      </p:sp>
    </p:spTree>
    <p:extLst>
      <p:ext uri="{BB962C8B-B14F-4D97-AF65-F5344CB8AC3E}">
        <p14:creationId xmlns:p14="http://schemas.microsoft.com/office/powerpoint/2010/main" val="50510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Autofit/>
          </a:bodyPr>
          <a:lstStyle/>
          <a:p>
            <a:r>
              <a:rPr lang="lt-LT" sz="4400" dirty="0" smtClean="0"/>
              <a:t>Naudingų sveikatai nesočiųjų riebalų nustatymas </a:t>
            </a:r>
            <a:endParaRPr lang="pl-PL" sz="4400" dirty="0"/>
          </a:p>
        </p:txBody>
      </p:sp>
      <p:pic>
        <p:nvPicPr>
          <p:cNvPr id="4" name="Symbol zastępczy zawartości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5800" y="2751932"/>
            <a:ext cx="3803650" cy="2852737"/>
          </a:xfrm>
        </p:spPr>
      </p:pic>
      <p:sp>
        <p:nvSpPr>
          <p:cNvPr id="6" name="Symbol zastępczy zawartości 5"/>
          <p:cNvSpPr>
            <a:spLocks noGrp="1"/>
          </p:cNvSpPr>
          <p:nvPr>
            <p:ph sz="quarter" idx="14"/>
          </p:nvPr>
        </p:nvSpPr>
        <p:spPr/>
        <p:txBody>
          <a:bodyPr>
            <a:normAutofit lnSpcReduction="10000"/>
          </a:bodyPr>
          <a:lstStyle/>
          <a:p>
            <a:r>
              <a:rPr lang="lt-LT" sz="3200" u="sng" dirty="0" smtClean="0"/>
              <a:t>Pastebėjimas</a:t>
            </a:r>
            <a:r>
              <a:rPr lang="lt-LT" sz="3200" dirty="0" smtClean="0"/>
              <a:t>: ant filtravimo popieriaus atsirado rudos spalvos dėmės.</a:t>
            </a:r>
          </a:p>
          <a:p>
            <a:r>
              <a:rPr lang="lt-LT" sz="3200" u="sng" dirty="0" smtClean="0"/>
              <a:t>Išvada</a:t>
            </a:r>
            <a:r>
              <a:rPr lang="lt-LT" sz="3200" dirty="0" smtClean="0"/>
              <a:t>: visų rūšių šokolade yra nesočiųjų riebalų.</a:t>
            </a:r>
            <a:endParaRPr lang="pl-PL" sz="3200" dirty="0" smtClean="0"/>
          </a:p>
          <a:p>
            <a:pPr marL="0" indent="0">
              <a:buNone/>
            </a:pPr>
            <a:endParaRPr lang="pl-PL" sz="3200" dirty="0"/>
          </a:p>
        </p:txBody>
      </p:sp>
    </p:spTree>
    <p:extLst>
      <p:ext uri="{BB962C8B-B14F-4D97-AF65-F5344CB8AC3E}">
        <p14:creationId xmlns:p14="http://schemas.microsoft.com/office/powerpoint/2010/main" val="4090123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lt-LT" dirty="0" smtClean="0"/>
              <a:t>Angliavandenius galima nustatyti pagal jų specifinę reakciją su vario </a:t>
            </a:r>
            <a:r>
              <a:rPr lang="lt-LT" dirty="0" err="1" smtClean="0"/>
              <a:t>hidroksidu</a:t>
            </a:r>
            <a:r>
              <a:rPr lang="lt-LT" dirty="0" smtClean="0"/>
              <a:t>. Pakaitinus mišinį susidaro oranžinės spalvos vario oksido nuosėdos.</a:t>
            </a:r>
          </a:p>
          <a:p>
            <a:r>
              <a:rPr lang="lt-LT" dirty="0" smtClean="0"/>
              <a:t>Reakcijai šokoladą reikia susmulkinti, užpilti distiliuotu vandeniu. Mišinį pakratyti ir perfiltruoti.</a:t>
            </a:r>
          </a:p>
          <a:p>
            <a:r>
              <a:rPr lang="lt-LT" dirty="0" smtClean="0"/>
              <a:t>Gautas filtratas buvo naudojamas angliavandenių nustatymui.</a:t>
            </a:r>
            <a:endParaRPr lang="pl-PL" dirty="0"/>
          </a:p>
        </p:txBody>
      </p:sp>
      <p:sp>
        <p:nvSpPr>
          <p:cNvPr id="2" name="Tytuł 1"/>
          <p:cNvSpPr>
            <a:spLocks noGrp="1"/>
          </p:cNvSpPr>
          <p:nvPr>
            <p:ph type="title"/>
          </p:nvPr>
        </p:nvSpPr>
        <p:spPr/>
        <p:txBody>
          <a:bodyPr/>
          <a:lstStyle/>
          <a:p>
            <a:r>
              <a:rPr lang="lt-LT" dirty="0" smtClean="0"/>
              <a:t>Angliavandeni</a:t>
            </a:r>
            <a:r>
              <a:rPr lang="pl-PL" dirty="0" smtClean="0"/>
              <a:t>li</a:t>
            </a:r>
            <a:r>
              <a:rPr lang="lt-LT" dirty="0" smtClean="0"/>
              <a:t>ų </a:t>
            </a:r>
            <a:r>
              <a:rPr lang="lt-LT" dirty="0" smtClean="0"/>
              <a:t>nustatymas</a:t>
            </a:r>
            <a:endParaRPr lang="pl-PL" dirty="0"/>
          </a:p>
        </p:txBody>
      </p:sp>
    </p:spTree>
    <p:extLst>
      <p:ext uri="{BB962C8B-B14F-4D97-AF65-F5344CB8AC3E}">
        <p14:creationId xmlns:p14="http://schemas.microsoft.com/office/powerpoint/2010/main" val="766197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Symbol zastępczy zawartości 1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72872" y="404664"/>
            <a:ext cx="4038600" cy="3028950"/>
          </a:xfrm>
        </p:spPr>
      </p:pic>
      <p:pic>
        <p:nvPicPr>
          <p:cNvPr id="6" name="Symbol zastępczy zawartości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404664"/>
            <a:ext cx="4038600" cy="3028950"/>
          </a:xfrm>
        </p:spPr>
      </p:pic>
      <p:pic>
        <p:nvPicPr>
          <p:cNvPr id="10" name="Symbol zastępczy zawartości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630623"/>
            <a:ext cx="4038600" cy="3028950"/>
          </a:xfrm>
          <a:prstGeom prst="rect">
            <a:avLst/>
          </a:prstGeom>
        </p:spPr>
      </p:pic>
      <p:pic>
        <p:nvPicPr>
          <p:cNvPr id="14" name="Symbol zastępczy zawartości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416" y="3645024"/>
            <a:ext cx="4038600" cy="3028950"/>
          </a:xfrm>
          <a:prstGeom prst="rect">
            <a:avLst/>
          </a:prstGeom>
        </p:spPr>
      </p:pic>
    </p:spTree>
    <p:extLst>
      <p:ext uri="{BB962C8B-B14F-4D97-AF65-F5344CB8AC3E}">
        <p14:creationId xmlns:p14="http://schemas.microsoft.com/office/powerpoint/2010/main" val="3272091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lt-LT" dirty="0" smtClean="0"/>
              <a:t>Angliavandeni</a:t>
            </a:r>
            <a:r>
              <a:rPr lang="pl-PL" dirty="0" smtClean="0"/>
              <a:t>li</a:t>
            </a:r>
            <a:r>
              <a:rPr lang="lt-LT" dirty="0" smtClean="0"/>
              <a:t>ų </a:t>
            </a:r>
            <a:r>
              <a:rPr lang="lt-LT" dirty="0" smtClean="0"/>
              <a:t>nustatymas</a:t>
            </a:r>
            <a:endParaRPr lang="pl-PL" dirty="0"/>
          </a:p>
        </p:txBody>
      </p:sp>
      <p:sp>
        <p:nvSpPr>
          <p:cNvPr id="6" name="Symbol zastępczy zawartości 5"/>
          <p:cNvSpPr>
            <a:spLocks noGrp="1"/>
          </p:cNvSpPr>
          <p:nvPr>
            <p:ph sz="quarter" idx="13"/>
          </p:nvPr>
        </p:nvSpPr>
        <p:spPr/>
        <p:txBody>
          <a:bodyPr/>
          <a:lstStyle/>
          <a:p>
            <a:r>
              <a:rPr lang="lt-LT" u="sng" dirty="0" smtClean="0"/>
              <a:t>Pastebėjimai:</a:t>
            </a:r>
            <a:r>
              <a:rPr lang="lt-LT" dirty="0" smtClean="0"/>
              <a:t> Visų rūšių šokolade spalva pasikeitė, tačiau baltajame šokolade spalva buvo ne tokia intensyvi, kaip  kituose mėginiuose.</a:t>
            </a:r>
          </a:p>
          <a:p>
            <a:r>
              <a:rPr lang="lt-LT" u="sng" dirty="0" smtClean="0"/>
              <a:t>Išvada:</a:t>
            </a:r>
            <a:r>
              <a:rPr lang="lt-LT" dirty="0" smtClean="0"/>
              <a:t> Visų rūšių šokolade yra angliavandenių.</a:t>
            </a:r>
            <a:endParaRPr lang="pl-PL" dirty="0"/>
          </a:p>
        </p:txBody>
      </p:sp>
      <p:pic>
        <p:nvPicPr>
          <p:cNvPr id="8" name="Symbol zastępczy zawartości 7"/>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5025" y="2752421"/>
            <a:ext cx="3803650" cy="2851758"/>
          </a:xfrm>
        </p:spPr>
      </p:pic>
    </p:spTree>
    <p:extLst>
      <p:ext uri="{BB962C8B-B14F-4D97-AF65-F5344CB8AC3E}">
        <p14:creationId xmlns:p14="http://schemas.microsoft.com/office/powerpoint/2010/main" val="2533516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p:txBody>
          <a:bodyPr/>
          <a:lstStyle/>
          <a:p>
            <a:r>
              <a:rPr lang="lt-LT" dirty="0" smtClean="0"/>
              <a:t>Apklausėme mokyklos mokytojus ir mokinius ar jie mėgsta šokoladą ir ar žino apie šokolado privalumus.</a:t>
            </a:r>
          </a:p>
          <a:p>
            <a:r>
              <a:rPr lang="lt-LT" dirty="0" smtClean="0"/>
              <a:t>Apklausoje dalyvavo </a:t>
            </a:r>
            <a:r>
              <a:rPr lang="pl-PL" dirty="0" smtClean="0"/>
              <a:t>82</a:t>
            </a:r>
            <a:r>
              <a:rPr lang="lt-LT" dirty="0" smtClean="0"/>
              <a:t> </a:t>
            </a:r>
            <a:r>
              <a:rPr lang="pl-PL" dirty="0" err="1" smtClean="0"/>
              <a:t>mokiniai</a:t>
            </a:r>
            <a:r>
              <a:rPr lang="pl-PL" dirty="0" smtClean="0"/>
              <a:t> </a:t>
            </a:r>
            <a:r>
              <a:rPr lang="pl-PL" dirty="0" err="1" smtClean="0"/>
              <a:t>ir</a:t>
            </a:r>
            <a:r>
              <a:rPr lang="pl-PL" dirty="0" smtClean="0"/>
              <a:t> </a:t>
            </a:r>
            <a:r>
              <a:rPr lang="lt-LT" dirty="0" smtClean="0"/>
              <a:t>mokytojai.</a:t>
            </a:r>
          </a:p>
          <a:p>
            <a:r>
              <a:rPr lang="lt-LT" dirty="0" smtClean="0"/>
              <a:t>Tarp jų apklausoje dalyvavo </a:t>
            </a:r>
            <a:r>
              <a:rPr lang="pl-PL" dirty="0" smtClean="0"/>
              <a:t>42 - 5-8 </a:t>
            </a:r>
            <a:r>
              <a:rPr lang="pl-PL" dirty="0" err="1" smtClean="0"/>
              <a:t>klasi</a:t>
            </a:r>
            <a:r>
              <a:rPr lang="lt-LT" dirty="0" smtClean="0"/>
              <a:t>ų mokiniai, </a:t>
            </a:r>
            <a:r>
              <a:rPr lang="pl-PL" dirty="0" smtClean="0"/>
              <a:t>25 – </a:t>
            </a:r>
            <a:r>
              <a:rPr lang="lt-LT" dirty="0" smtClean="0"/>
              <a:t>gimnazinių klasių mokiniai, bei </a:t>
            </a:r>
            <a:r>
              <a:rPr lang="pl-PL" dirty="0" smtClean="0"/>
              <a:t>15</a:t>
            </a:r>
            <a:r>
              <a:rPr lang="lt-LT" dirty="0" smtClean="0"/>
              <a:t> mokytojų.</a:t>
            </a:r>
            <a:endParaRPr lang="pl-PL" dirty="0"/>
          </a:p>
        </p:txBody>
      </p:sp>
      <p:sp>
        <p:nvSpPr>
          <p:cNvPr id="5" name="Tytuł 4"/>
          <p:cNvSpPr>
            <a:spLocks noGrp="1"/>
          </p:cNvSpPr>
          <p:nvPr>
            <p:ph type="title"/>
          </p:nvPr>
        </p:nvSpPr>
        <p:spPr/>
        <p:txBody>
          <a:bodyPr/>
          <a:lstStyle/>
          <a:p>
            <a:r>
              <a:rPr lang="lt-LT" dirty="0" smtClean="0"/>
              <a:t>Apklausa</a:t>
            </a:r>
            <a:endParaRPr lang="pl-PL" dirty="0"/>
          </a:p>
        </p:txBody>
      </p:sp>
    </p:spTree>
    <p:extLst>
      <p:ext uri="{BB962C8B-B14F-4D97-AF65-F5344CB8AC3E}">
        <p14:creationId xmlns:p14="http://schemas.microsoft.com/office/powerpoint/2010/main" val="161896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lt-LT" dirty="0"/>
              <a:t>Žodis “šokoladas” kilo iš actekų žodžio “</a:t>
            </a:r>
            <a:r>
              <a:rPr lang="lt-LT" dirty="0" err="1"/>
              <a:t>xocolatl</a:t>
            </a:r>
            <a:r>
              <a:rPr lang="lt-LT" dirty="0"/>
              <a:t>” reiškiančio “kartus vanduo”, o botaninis kakavos medžio pavadinimas </a:t>
            </a:r>
            <a:r>
              <a:rPr lang="lt-LT" dirty="0" err="1"/>
              <a:t>Theobroma</a:t>
            </a:r>
            <a:r>
              <a:rPr lang="lt-LT" dirty="0"/>
              <a:t> </a:t>
            </a:r>
            <a:r>
              <a:rPr lang="lt-LT" dirty="0" err="1"/>
              <a:t>cacao</a:t>
            </a:r>
            <a:r>
              <a:rPr lang="lt-LT" dirty="0"/>
              <a:t> išverčiamas kaip Dievų maistas.</a:t>
            </a:r>
            <a:endParaRPr lang="pl-PL" dirty="0"/>
          </a:p>
          <a:p>
            <a:pPr marL="0" indent="0">
              <a:buNone/>
            </a:pPr>
            <a:endParaRPr lang="pl-PL" dirty="0"/>
          </a:p>
        </p:txBody>
      </p:sp>
      <p:sp>
        <p:nvSpPr>
          <p:cNvPr id="2" name="Tytuł 1"/>
          <p:cNvSpPr>
            <a:spLocks noGrp="1"/>
          </p:cNvSpPr>
          <p:nvPr>
            <p:ph type="title"/>
          </p:nvPr>
        </p:nvSpPr>
        <p:spPr/>
        <p:txBody>
          <a:bodyPr/>
          <a:lstStyle/>
          <a:p>
            <a:r>
              <a:rPr lang="lt-LT" dirty="0" smtClean="0"/>
              <a:t>Ar žinote kad:</a:t>
            </a:r>
            <a:endParaRPr lang="pl-PL" dirty="0"/>
          </a:p>
        </p:txBody>
      </p:sp>
      <p:pic>
        <p:nvPicPr>
          <p:cNvPr id="4" name="Picture 1"/>
          <p:cNvPicPr/>
          <p:nvPr/>
        </p:nvPicPr>
        <p:blipFill>
          <a:blip r:embed="rId2"/>
          <a:srcRect/>
          <a:stretch>
            <a:fillRect/>
          </a:stretch>
        </p:blipFill>
        <p:spPr bwMode="auto">
          <a:xfrm>
            <a:off x="2627784" y="3933056"/>
            <a:ext cx="4464496" cy="2304256"/>
          </a:xfrm>
          <a:prstGeom prst="rect">
            <a:avLst/>
          </a:prstGeom>
          <a:noFill/>
          <a:ln w="9525">
            <a:noFill/>
            <a:miter lim="800000"/>
            <a:headEnd/>
            <a:tailEnd/>
          </a:ln>
        </p:spPr>
      </p:pic>
    </p:spTree>
    <p:extLst>
      <p:ext uri="{BB962C8B-B14F-4D97-AF65-F5344CB8AC3E}">
        <p14:creationId xmlns:p14="http://schemas.microsoft.com/office/powerpoint/2010/main" val="3490832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lt-LT" dirty="0" smtClean="0"/>
              <a:t>Ar mėgstate </a:t>
            </a:r>
            <a:r>
              <a:rPr lang="lt-LT" dirty="0"/>
              <a:t>š</a:t>
            </a:r>
            <a:r>
              <a:rPr lang="lt-LT" dirty="0" smtClean="0"/>
              <a:t>okoladą?</a:t>
            </a:r>
            <a:endParaRPr lang="pl-PL" dirty="0"/>
          </a:p>
        </p:txBody>
      </p:sp>
      <p:graphicFrame>
        <p:nvGraphicFramePr>
          <p:cNvPr id="5" name="Symbol zastępczy zawartości 4"/>
          <p:cNvGraphicFramePr>
            <a:graphicFrameLocks noGrp="1"/>
          </p:cNvGraphicFramePr>
          <p:nvPr>
            <p:ph sz="quarter" idx="14"/>
            <p:extLst>
              <p:ext uri="{D42A27DB-BD31-4B8C-83A1-F6EECF244321}">
                <p14:modId xmlns:p14="http://schemas.microsoft.com/office/powerpoint/2010/main" val="101789205"/>
              </p:ext>
            </p:extLst>
          </p:nvPr>
        </p:nvGraphicFramePr>
        <p:xfrm>
          <a:off x="5292080" y="2204864"/>
          <a:ext cx="3515620" cy="3108960"/>
        </p:xfrm>
        <a:graphic>
          <a:graphicData uri="http://schemas.openxmlformats.org/drawingml/2006/table">
            <a:tbl>
              <a:tblPr firstRow="1" bandRow="1">
                <a:tableStyleId>{5C22544A-7EE6-4342-B048-85BDC9FD1C3A}</a:tableStyleId>
              </a:tblPr>
              <a:tblGrid>
                <a:gridCol w="878905"/>
                <a:gridCol w="878905"/>
                <a:gridCol w="878905"/>
                <a:gridCol w="878905"/>
              </a:tblGrid>
              <a:tr h="370840">
                <a:tc>
                  <a:txBody>
                    <a:bodyPr/>
                    <a:lstStyle/>
                    <a:p>
                      <a:r>
                        <a:rPr lang="lt-LT" dirty="0" smtClean="0"/>
                        <a:t>Amžiaus</a:t>
                      </a:r>
                      <a:r>
                        <a:rPr lang="lt-LT" baseline="0" dirty="0" smtClean="0"/>
                        <a:t> grupės</a:t>
                      </a:r>
                      <a:endParaRPr lang="pl-PL" dirty="0"/>
                    </a:p>
                  </a:txBody>
                  <a:tcPr/>
                </a:tc>
                <a:tc>
                  <a:txBody>
                    <a:bodyPr/>
                    <a:lstStyle/>
                    <a:p>
                      <a:r>
                        <a:rPr lang="lt-LT" dirty="0" smtClean="0"/>
                        <a:t>Taip</a:t>
                      </a:r>
                      <a:endParaRPr lang="pl-PL" dirty="0"/>
                    </a:p>
                  </a:txBody>
                  <a:tcPr/>
                </a:tc>
                <a:tc>
                  <a:txBody>
                    <a:bodyPr/>
                    <a:lstStyle/>
                    <a:p>
                      <a:r>
                        <a:rPr lang="lt-LT" dirty="0" smtClean="0"/>
                        <a:t>Ne</a:t>
                      </a:r>
                      <a:endParaRPr lang="pl-PL" dirty="0"/>
                    </a:p>
                  </a:txBody>
                  <a:tcPr/>
                </a:tc>
                <a:tc>
                  <a:txBody>
                    <a:bodyPr/>
                    <a:lstStyle/>
                    <a:p>
                      <a:r>
                        <a:rPr lang="lt-LT" dirty="0" smtClean="0"/>
                        <a:t>Nežinau</a:t>
                      </a:r>
                    </a:p>
                    <a:p>
                      <a:endParaRPr lang="pl-PL" dirty="0"/>
                    </a:p>
                  </a:txBody>
                  <a:tcPr/>
                </a:tc>
              </a:tr>
              <a:tr h="370840">
                <a:tc>
                  <a:txBody>
                    <a:bodyPr/>
                    <a:lstStyle/>
                    <a:p>
                      <a:r>
                        <a:rPr lang="lt-LT" dirty="0" smtClean="0"/>
                        <a:t>10-14 metų</a:t>
                      </a:r>
                      <a:endParaRPr lang="pl-PL" dirty="0"/>
                    </a:p>
                  </a:txBody>
                  <a:tcPr/>
                </a:tc>
                <a:tc>
                  <a:txBody>
                    <a:bodyPr/>
                    <a:lstStyle/>
                    <a:p>
                      <a:r>
                        <a:rPr lang="lt-LT" dirty="0" smtClean="0"/>
                        <a:t>39</a:t>
                      </a:r>
                      <a:endParaRPr lang="pl-PL" dirty="0"/>
                    </a:p>
                  </a:txBody>
                  <a:tcPr/>
                </a:tc>
                <a:tc>
                  <a:txBody>
                    <a:bodyPr/>
                    <a:lstStyle/>
                    <a:p>
                      <a:r>
                        <a:rPr lang="lt-LT" dirty="0" smtClean="0"/>
                        <a:t>2</a:t>
                      </a:r>
                      <a:endParaRPr lang="pl-PL" dirty="0"/>
                    </a:p>
                  </a:txBody>
                  <a:tcPr/>
                </a:tc>
                <a:tc>
                  <a:txBody>
                    <a:bodyPr/>
                    <a:lstStyle/>
                    <a:p>
                      <a:r>
                        <a:rPr lang="lt-LT" dirty="0" smtClean="0"/>
                        <a:t>1</a:t>
                      </a:r>
                      <a:endParaRPr lang="pl-PL" dirty="0"/>
                    </a:p>
                  </a:txBody>
                  <a:tcPr/>
                </a:tc>
              </a:tr>
              <a:tr h="370840">
                <a:tc>
                  <a:txBody>
                    <a:bodyPr/>
                    <a:lstStyle/>
                    <a:p>
                      <a:r>
                        <a:rPr lang="lt-LT" dirty="0" smtClean="0"/>
                        <a:t>15-18 metų</a:t>
                      </a:r>
                      <a:endParaRPr lang="pl-PL" dirty="0"/>
                    </a:p>
                  </a:txBody>
                  <a:tcPr/>
                </a:tc>
                <a:tc>
                  <a:txBody>
                    <a:bodyPr/>
                    <a:lstStyle/>
                    <a:p>
                      <a:r>
                        <a:rPr lang="lt-LT" dirty="0" smtClean="0"/>
                        <a:t>24</a:t>
                      </a:r>
                      <a:endParaRPr lang="pl-PL" dirty="0"/>
                    </a:p>
                  </a:txBody>
                  <a:tcPr/>
                </a:tc>
                <a:tc>
                  <a:txBody>
                    <a:bodyPr/>
                    <a:lstStyle/>
                    <a:p>
                      <a:endParaRPr lang="pl-PL" dirty="0"/>
                    </a:p>
                  </a:txBody>
                  <a:tcPr/>
                </a:tc>
                <a:tc>
                  <a:txBody>
                    <a:bodyPr/>
                    <a:lstStyle/>
                    <a:p>
                      <a:r>
                        <a:rPr lang="lt-LT" dirty="0" smtClean="0"/>
                        <a:t>1</a:t>
                      </a:r>
                      <a:endParaRPr lang="pl-PL" dirty="0"/>
                    </a:p>
                  </a:txBody>
                  <a:tcPr/>
                </a:tc>
              </a:tr>
              <a:tr h="370840">
                <a:tc>
                  <a:txBody>
                    <a:bodyPr/>
                    <a:lstStyle/>
                    <a:p>
                      <a:r>
                        <a:rPr lang="lt-LT" dirty="0" smtClean="0"/>
                        <a:t>&gt;</a:t>
                      </a:r>
                      <a:r>
                        <a:rPr lang="lt-LT" baseline="0" dirty="0" smtClean="0"/>
                        <a:t> 18 metų</a:t>
                      </a:r>
                      <a:endParaRPr lang="pl-PL" dirty="0"/>
                    </a:p>
                  </a:txBody>
                  <a:tcPr/>
                </a:tc>
                <a:tc>
                  <a:txBody>
                    <a:bodyPr/>
                    <a:lstStyle/>
                    <a:p>
                      <a:r>
                        <a:rPr lang="lt-LT" dirty="0" smtClean="0"/>
                        <a:t>13</a:t>
                      </a:r>
                      <a:endParaRPr lang="pl-PL" dirty="0"/>
                    </a:p>
                  </a:txBody>
                  <a:tcPr/>
                </a:tc>
                <a:tc>
                  <a:txBody>
                    <a:bodyPr/>
                    <a:lstStyle/>
                    <a:p>
                      <a:r>
                        <a:rPr lang="lt-LT" dirty="0" smtClean="0"/>
                        <a:t>2</a:t>
                      </a:r>
                      <a:endParaRPr lang="pl-PL" dirty="0"/>
                    </a:p>
                  </a:txBody>
                  <a:tcPr/>
                </a:tc>
                <a:tc>
                  <a:txBody>
                    <a:bodyPr/>
                    <a:lstStyle/>
                    <a:p>
                      <a:endParaRPr lang="pl-PL" dirty="0"/>
                    </a:p>
                  </a:txBody>
                  <a:tcPr/>
                </a:tc>
              </a:tr>
            </a:tbl>
          </a:graphicData>
        </a:graphic>
      </p:graphicFrame>
      <p:graphicFrame>
        <p:nvGraphicFramePr>
          <p:cNvPr id="9" name="Symbol zastępczy zawartości 8"/>
          <p:cNvGraphicFramePr>
            <a:graphicFrameLocks noGrp="1"/>
          </p:cNvGraphicFramePr>
          <p:nvPr>
            <p:ph sz="quarter" idx="13"/>
            <p:extLst>
              <p:ext uri="{D42A27DB-BD31-4B8C-83A1-F6EECF244321}">
                <p14:modId xmlns:p14="http://schemas.microsoft.com/office/powerpoint/2010/main" val="2073725869"/>
              </p:ext>
            </p:extLst>
          </p:nvPr>
        </p:nvGraphicFramePr>
        <p:xfrm>
          <a:off x="179512" y="2239963"/>
          <a:ext cx="5112568" cy="3876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5718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lt-LT" b="1" dirty="0"/>
              <a:t>Kokį šokoladą mėgstate labiausiai</a:t>
            </a:r>
            <a:r>
              <a:rPr lang="lt-LT" b="1" dirty="0" smtClean="0"/>
              <a:t>:</a:t>
            </a:r>
            <a:endParaRPr lang="pl-PL" dirty="0"/>
          </a:p>
        </p:txBody>
      </p:sp>
      <p:graphicFrame>
        <p:nvGraphicFramePr>
          <p:cNvPr id="4" name="Symbol zastępczy zawartości 3"/>
          <p:cNvGraphicFramePr>
            <a:graphicFrameLocks noGrp="1"/>
          </p:cNvGraphicFramePr>
          <p:nvPr>
            <p:ph sz="quarter" idx="13"/>
            <p:extLst>
              <p:ext uri="{D42A27DB-BD31-4B8C-83A1-F6EECF244321}">
                <p14:modId xmlns:p14="http://schemas.microsoft.com/office/powerpoint/2010/main" val="1058522809"/>
              </p:ext>
            </p:extLst>
          </p:nvPr>
        </p:nvGraphicFramePr>
        <p:xfrm>
          <a:off x="755576" y="2348880"/>
          <a:ext cx="3168352" cy="2834640"/>
        </p:xfrm>
        <a:graphic>
          <a:graphicData uri="http://schemas.openxmlformats.org/drawingml/2006/table">
            <a:tbl>
              <a:tblPr firstRow="1" bandRow="1">
                <a:tableStyleId>{5C22544A-7EE6-4342-B048-85BDC9FD1C3A}</a:tableStyleId>
              </a:tblPr>
              <a:tblGrid>
                <a:gridCol w="792088"/>
                <a:gridCol w="792088"/>
                <a:gridCol w="792088"/>
                <a:gridCol w="792088"/>
              </a:tblGrid>
              <a:tr h="324036">
                <a:tc>
                  <a:txBody>
                    <a:bodyPr/>
                    <a:lstStyle/>
                    <a:p>
                      <a:r>
                        <a:rPr lang="lt-LT" dirty="0" smtClean="0"/>
                        <a:t>Amžiaus grupė</a:t>
                      </a:r>
                      <a:endParaRPr lang="pl-PL" dirty="0"/>
                    </a:p>
                  </a:txBody>
                  <a:tcPr marL="44896" marR="44896"/>
                </a:tc>
                <a:tc>
                  <a:txBody>
                    <a:bodyPr/>
                    <a:lstStyle/>
                    <a:p>
                      <a:r>
                        <a:rPr lang="lt-LT" dirty="0" smtClean="0"/>
                        <a:t>juodas</a:t>
                      </a:r>
                      <a:endParaRPr lang="pl-PL" dirty="0"/>
                    </a:p>
                  </a:txBody>
                  <a:tcPr marL="44896" marR="44896"/>
                </a:tc>
                <a:tc>
                  <a:txBody>
                    <a:bodyPr/>
                    <a:lstStyle/>
                    <a:p>
                      <a:r>
                        <a:rPr lang="lt-LT" dirty="0" smtClean="0"/>
                        <a:t>pieniškas</a:t>
                      </a:r>
                      <a:endParaRPr lang="pl-PL" dirty="0"/>
                    </a:p>
                  </a:txBody>
                  <a:tcPr marL="44896" marR="44896"/>
                </a:tc>
                <a:tc>
                  <a:txBody>
                    <a:bodyPr/>
                    <a:lstStyle/>
                    <a:p>
                      <a:r>
                        <a:rPr lang="lt-LT" dirty="0" smtClean="0"/>
                        <a:t>baltas</a:t>
                      </a:r>
                      <a:endParaRPr lang="pl-PL" dirty="0"/>
                    </a:p>
                  </a:txBody>
                  <a:tcPr marL="44896" marR="44896"/>
                </a:tc>
              </a:tr>
              <a:tr h="324036">
                <a:tc>
                  <a:txBody>
                    <a:bodyPr/>
                    <a:lstStyle/>
                    <a:p>
                      <a:r>
                        <a:rPr lang="lt-LT" dirty="0" smtClean="0"/>
                        <a:t>10-14 metų</a:t>
                      </a:r>
                      <a:endParaRPr lang="pl-PL" dirty="0"/>
                    </a:p>
                  </a:txBody>
                  <a:tcPr marL="44896" marR="44896"/>
                </a:tc>
                <a:tc>
                  <a:txBody>
                    <a:bodyPr/>
                    <a:lstStyle/>
                    <a:p>
                      <a:r>
                        <a:rPr lang="lt-LT" dirty="0" smtClean="0"/>
                        <a:t>3</a:t>
                      </a:r>
                      <a:endParaRPr lang="pl-PL" dirty="0"/>
                    </a:p>
                  </a:txBody>
                  <a:tcPr marL="44896" marR="44896"/>
                </a:tc>
                <a:tc>
                  <a:txBody>
                    <a:bodyPr/>
                    <a:lstStyle/>
                    <a:p>
                      <a:r>
                        <a:rPr lang="lt-LT" dirty="0" smtClean="0"/>
                        <a:t>26</a:t>
                      </a:r>
                      <a:endParaRPr lang="pl-PL" dirty="0"/>
                    </a:p>
                  </a:txBody>
                  <a:tcPr marL="44896" marR="44896"/>
                </a:tc>
                <a:tc>
                  <a:txBody>
                    <a:bodyPr/>
                    <a:lstStyle/>
                    <a:p>
                      <a:r>
                        <a:rPr lang="lt-LT" dirty="0" smtClean="0"/>
                        <a:t>12</a:t>
                      </a:r>
                      <a:endParaRPr lang="pl-PL" dirty="0"/>
                    </a:p>
                  </a:txBody>
                  <a:tcPr marL="44896" marR="44896"/>
                </a:tc>
              </a:tr>
              <a:tr h="324036">
                <a:tc>
                  <a:txBody>
                    <a:bodyPr/>
                    <a:lstStyle/>
                    <a:p>
                      <a:r>
                        <a:rPr lang="lt-LT" dirty="0" smtClean="0"/>
                        <a:t>15-18 metų</a:t>
                      </a:r>
                      <a:endParaRPr lang="pl-PL" dirty="0"/>
                    </a:p>
                  </a:txBody>
                  <a:tcPr marL="44896" marR="44896"/>
                </a:tc>
                <a:tc>
                  <a:txBody>
                    <a:bodyPr/>
                    <a:lstStyle/>
                    <a:p>
                      <a:r>
                        <a:rPr lang="lt-LT" dirty="0" smtClean="0"/>
                        <a:t>5</a:t>
                      </a:r>
                      <a:endParaRPr lang="pl-PL" dirty="0"/>
                    </a:p>
                  </a:txBody>
                  <a:tcPr marL="44896" marR="44896"/>
                </a:tc>
                <a:tc>
                  <a:txBody>
                    <a:bodyPr/>
                    <a:lstStyle/>
                    <a:p>
                      <a:r>
                        <a:rPr lang="lt-LT" dirty="0" smtClean="0"/>
                        <a:t>18</a:t>
                      </a:r>
                      <a:endParaRPr lang="pl-PL" dirty="0"/>
                    </a:p>
                  </a:txBody>
                  <a:tcPr marL="44896" marR="44896"/>
                </a:tc>
                <a:tc>
                  <a:txBody>
                    <a:bodyPr/>
                    <a:lstStyle/>
                    <a:p>
                      <a:r>
                        <a:rPr lang="lt-LT" dirty="0" smtClean="0"/>
                        <a:t>4</a:t>
                      </a:r>
                      <a:endParaRPr lang="pl-PL" dirty="0"/>
                    </a:p>
                  </a:txBody>
                  <a:tcPr marL="44896" marR="44896"/>
                </a:tc>
              </a:tr>
              <a:tr h="324036">
                <a:tc>
                  <a:txBody>
                    <a:bodyPr/>
                    <a:lstStyle/>
                    <a:p>
                      <a:r>
                        <a:rPr lang="lt-LT" dirty="0" smtClean="0"/>
                        <a:t>&gt;</a:t>
                      </a:r>
                      <a:r>
                        <a:rPr lang="lt-LT" baseline="0" dirty="0" smtClean="0"/>
                        <a:t> 18 metų</a:t>
                      </a:r>
                      <a:endParaRPr lang="pl-PL" dirty="0"/>
                    </a:p>
                  </a:txBody>
                  <a:tcPr marL="44896" marR="44896"/>
                </a:tc>
                <a:tc>
                  <a:txBody>
                    <a:bodyPr/>
                    <a:lstStyle/>
                    <a:p>
                      <a:r>
                        <a:rPr lang="lt-LT" dirty="0" smtClean="0"/>
                        <a:t>8</a:t>
                      </a:r>
                      <a:endParaRPr lang="pl-PL" dirty="0"/>
                    </a:p>
                  </a:txBody>
                  <a:tcPr marL="44896" marR="44896"/>
                </a:tc>
                <a:tc>
                  <a:txBody>
                    <a:bodyPr/>
                    <a:lstStyle/>
                    <a:p>
                      <a:r>
                        <a:rPr lang="lt-LT" dirty="0" smtClean="0"/>
                        <a:t>7</a:t>
                      </a:r>
                      <a:endParaRPr lang="pl-PL" dirty="0"/>
                    </a:p>
                  </a:txBody>
                  <a:tcPr marL="44896" marR="44896"/>
                </a:tc>
                <a:tc>
                  <a:txBody>
                    <a:bodyPr/>
                    <a:lstStyle/>
                    <a:p>
                      <a:endParaRPr lang="pl-PL" dirty="0"/>
                    </a:p>
                  </a:txBody>
                  <a:tcPr marL="44896" marR="44896"/>
                </a:tc>
              </a:tr>
            </a:tbl>
          </a:graphicData>
        </a:graphic>
      </p:graphicFrame>
      <p:graphicFrame>
        <p:nvGraphicFramePr>
          <p:cNvPr id="7" name="Symbol zastępczy zawartości 6"/>
          <p:cNvGraphicFramePr>
            <a:graphicFrameLocks noGrp="1"/>
          </p:cNvGraphicFramePr>
          <p:nvPr>
            <p:ph sz="quarter" idx="14"/>
            <p:extLst>
              <p:ext uri="{D42A27DB-BD31-4B8C-83A1-F6EECF244321}">
                <p14:modId xmlns:p14="http://schemas.microsoft.com/office/powerpoint/2010/main" val="2461048360"/>
              </p:ext>
            </p:extLst>
          </p:nvPr>
        </p:nvGraphicFramePr>
        <p:xfrm>
          <a:off x="3923928" y="2239963"/>
          <a:ext cx="5040559" cy="3876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049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lt-LT" b="1" dirty="0"/>
              <a:t>Kaip dažnai valgote šokoladą?</a:t>
            </a:r>
            <a:endParaRPr lang="pl-PL" dirty="0"/>
          </a:p>
        </p:txBody>
      </p:sp>
      <p:graphicFrame>
        <p:nvGraphicFramePr>
          <p:cNvPr id="4" name="Symbol zastępczy zawartości 3"/>
          <p:cNvGraphicFramePr>
            <a:graphicFrameLocks noGrp="1"/>
          </p:cNvGraphicFramePr>
          <p:nvPr>
            <p:ph sz="quarter" idx="13"/>
            <p:extLst>
              <p:ext uri="{D42A27DB-BD31-4B8C-83A1-F6EECF244321}">
                <p14:modId xmlns:p14="http://schemas.microsoft.com/office/powerpoint/2010/main" val="4164791340"/>
              </p:ext>
            </p:extLst>
          </p:nvPr>
        </p:nvGraphicFramePr>
        <p:xfrm>
          <a:off x="685800" y="2239963"/>
          <a:ext cx="3742185" cy="2865120"/>
        </p:xfrm>
        <a:graphic>
          <a:graphicData uri="http://schemas.openxmlformats.org/drawingml/2006/table">
            <a:tbl>
              <a:tblPr firstRow="1" bandRow="1">
                <a:tableStyleId>{5C22544A-7EE6-4342-B048-85BDC9FD1C3A}</a:tableStyleId>
              </a:tblPr>
              <a:tblGrid>
                <a:gridCol w="748437"/>
                <a:gridCol w="748437"/>
                <a:gridCol w="748437"/>
                <a:gridCol w="748437"/>
                <a:gridCol w="748437"/>
              </a:tblGrid>
              <a:tr h="370840">
                <a:tc>
                  <a:txBody>
                    <a:bodyPr/>
                    <a:lstStyle/>
                    <a:p>
                      <a:r>
                        <a:rPr lang="lt-LT" sz="1400" dirty="0" smtClean="0"/>
                        <a:t>Amžiaus grupės</a:t>
                      </a:r>
                      <a:endParaRPr lang="pl-PL" sz="1400" dirty="0"/>
                    </a:p>
                  </a:txBody>
                  <a:tcPr marL="53870" marR="53870"/>
                </a:tc>
                <a:tc>
                  <a:txBody>
                    <a:bodyPr/>
                    <a:lstStyle/>
                    <a:p>
                      <a:r>
                        <a:rPr lang="lt-LT" sz="1400" dirty="0" smtClean="0"/>
                        <a:t> Labai</a:t>
                      </a:r>
                      <a:r>
                        <a:rPr lang="lt-LT" sz="1400" baseline="0" dirty="0" smtClean="0"/>
                        <a:t> dažnai </a:t>
                      </a:r>
                      <a:r>
                        <a:rPr lang="lt-LT" sz="1400" dirty="0" smtClean="0"/>
                        <a:t>(beveik kasdien</a:t>
                      </a:r>
                      <a:endParaRPr lang="pl-PL" sz="1400" dirty="0"/>
                    </a:p>
                  </a:txBody>
                  <a:tcPr marL="53870" marR="53870"/>
                </a:tc>
                <a:tc>
                  <a:txBody>
                    <a:bodyPr/>
                    <a:lstStyle/>
                    <a:p>
                      <a:r>
                        <a:rPr lang="lt-LT" sz="1400" dirty="0" smtClean="0"/>
                        <a:t>Dažnai</a:t>
                      </a:r>
                      <a:endParaRPr lang="pl-PL" sz="1400" dirty="0"/>
                    </a:p>
                  </a:txBody>
                  <a:tcPr marL="53870" marR="53870"/>
                </a:tc>
                <a:tc>
                  <a:txBody>
                    <a:bodyPr/>
                    <a:lstStyle/>
                    <a:p>
                      <a:r>
                        <a:rPr lang="lt-LT" sz="1400" dirty="0" smtClean="0"/>
                        <a:t>Kartais</a:t>
                      </a:r>
                      <a:endParaRPr lang="pl-PL" sz="1400" dirty="0"/>
                    </a:p>
                  </a:txBody>
                  <a:tcPr marL="53870" marR="53870"/>
                </a:tc>
                <a:tc>
                  <a:txBody>
                    <a:bodyPr/>
                    <a:lstStyle/>
                    <a:p>
                      <a:r>
                        <a:rPr lang="lt-LT" sz="1400" dirty="0" err="1" smtClean="0"/>
                        <a:t>Neval-go</a:t>
                      </a:r>
                      <a:endParaRPr lang="pl-PL" sz="1400" dirty="0"/>
                    </a:p>
                  </a:txBody>
                  <a:tcPr marL="53870" marR="53870"/>
                </a:tc>
              </a:tr>
              <a:tr h="370840">
                <a:tc>
                  <a:txBody>
                    <a:bodyPr/>
                    <a:lstStyle/>
                    <a:p>
                      <a:r>
                        <a:rPr lang="lt-LT" dirty="0" smtClean="0"/>
                        <a:t>10-14 metų</a:t>
                      </a:r>
                      <a:endParaRPr lang="pl-PL" dirty="0"/>
                    </a:p>
                  </a:txBody>
                  <a:tcPr marL="26450" marR="26450"/>
                </a:tc>
                <a:tc>
                  <a:txBody>
                    <a:bodyPr/>
                    <a:lstStyle/>
                    <a:p>
                      <a:r>
                        <a:rPr lang="lt-LT" dirty="0" smtClean="0"/>
                        <a:t>17</a:t>
                      </a:r>
                      <a:endParaRPr lang="pl-PL" dirty="0"/>
                    </a:p>
                  </a:txBody>
                  <a:tcPr marL="53870" marR="53870"/>
                </a:tc>
                <a:tc>
                  <a:txBody>
                    <a:bodyPr/>
                    <a:lstStyle/>
                    <a:p>
                      <a:r>
                        <a:rPr lang="lt-LT" dirty="0" smtClean="0"/>
                        <a:t>16</a:t>
                      </a:r>
                      <a:endParaRPr lang="pl-PL" dirty="0"/>
                    </a:p>
                  </a:txBody>
                  <a:tcPr marL="53870" marR="53870"/>
                </a:tc>
                <a:tc>
                  <a:txBody>
                    <a:bodyPr/>
                    <a:lstStyle/>
                    <a:p>
                      <a:r>
                        <a:rPr lang="lt-LT" dirty="0" smtClean="0"/>
                        <a:t>9</a:t>
                      </a:r>
                      <a:endParaRPr lang="pl-PL" dirty="0"/>
                    </a:p>
                  </a:txBody>
                  <a:tcPr marL="53870" marR="53870"/>
                </a:tc>
                <a:tc>
                  <a:txBody>
                    <a:bodyPr/>
                    <a:lstStyle/>
                    <a:p>
                      <a:endParaRPr lang="pl-PL"/>
                    </a:p>
                  </a:txBody>
                  <a:tcPr marL="53870" marR="53870"/>
                </a:tc>
              </a:tr>
              <a:tr h="370840">
                <a:tc>
                  <a:txBody>
                    <a:bodyPr/>
                    <a:lstStyle/>
                    <a:p>
                      <a:r>
                        <a:rPr lang="lt-LT" dirty="0" smtClean="0"/>
                        <a:t>15-18 metų</a:t>
                      </a:r>
                      <a:endParaRPr lang="pl-PL" dirty="0"/>
                    </a:p>
                  </a:txBody>
                  <a:tcPr marL="26450" marR="26450"/>
                </a:tc>
                <a:tc>
                  <a:txBody>
                    <a:bodyPr/>
                    <a:lstStyle/>
                    <a:p>
                      <a:r>
                        <a:rPr lang="lt-LT" dirty="0" smtClean="0"/>
                        <a:t>3</a:t>
                      </a:r>
                      <a:endParaRPr lang="pl-PL" dirty="0"/>
                    </a:p>
                  </a:txBody>
                  <a:tcPr marL="53870" marR="53870"/>
                </a:tc>
                <a:tc>
                  <a:txBody>
                    <a:bodyPr/>
                    <a:lstStyle/>
                    <a:p>
                      <a:r>
                        <a:rPr lang="lt-LT" dirty="0" smtClean="0"/>
                        <a:t>11</a:t>
                      </a:r>
                      <a:endParaRPr lang="pl-PL" dirty="0"/>
                    </a:p>
                  </a:txBody>
                  <a:tcPr marL="53870" marR="53870"/>
                </a:tc>
                <a:tc>
                  <a:txBody>
                    <a:bodyPr/>
                    <a:lstStyle/>
                    <a:p>
                      <a:r>
                        <a:rPr lang="lt-LT" dirty="0" smtClean="0"/>
                        <a:t>11</a:t>
                      </a:r>
                      <a:endParaRPr lang="pl-PL" dirty="0"/>
                    </a:p>
                  </a:txBody>
                  <a:tcPr marL="53870" marR="53870"/>
                </a:tc>
                <a:tc>
                  <a:txBody>
                    <a:bodyPr/>
                    <a:lstStyle/>
                    <a:p>
                      <a:endParaRPr lang="pl-PL"/>
                    </a:p>
                  </a:txBody>
                  <a:tcPr marL="53870" marR="53870"/>
                </a:tc>
              </a:tr>
              <a:tr h="370840">
                <a:tc>
                  <a:txBody>
                    <a:bodyPr/>
                    <a:lstStyle/>
                    <a:p>
                      <a:r>
                        <a:rPr lang="lt-LT" dirty="0" smtClean="0"/>
                        <a:t>&gt;</a:t>
                      </a:r>
                      <a:r>
                        <a:rPr lang="lt-LT" baseline="0" dirty="0" smtClean="0"/>
                        <a:t> 18 metų</a:t>
                      </a:r>
                      <a:endParaRPr lang="pl-PL" dirty="0"/>
                    </a:p>
                  </a:txBody>
                  <a:tcPr marL="26450" marR="26450"/>
                </a:tc>
                <a:tc>
                  <a:txBody>
                    <a:bodyPr/>
                    <a:lstStyle/>
                    <a:p>
                      <a:endParaRPr lang="pl-PL" dirty="0"/>
                    </a:p>
                  </a:txBody>
                  <a:tcPr marL="53870" marR="53870"/>
                </a:tc>
                <a:tc>
                  <a:txBody>
                    <a:bodyPr/>
                    <a:lstStyle/>
                    <a:p>
                      <a:r>
                        <a:rPr lang="lt-LT" dirty="0" smtClean="0"/>
                        <a:t>7</a:t>
                      </a:r>
                      <a:endParaRPr lang="pl-PL" dirty="0"/>
                    </a:p>
                  </a:txBody>
                  <a:tcPr marL="53870" marR="53870"/>
                </a:tc>
                <a:tc>
                  <a:txBody>
                    <a:bodyPr/>
                    <a:lstStyle/>
                    <a:p>
                      <a:r>
                        <a:rPr lang="lt-LT" dirty="0" smtClean="0"/>
                        <a:t>7</a:t>
                      </a:r>
                      <a:endParaRPr lang="pl-PL" dirty="0"/>
                    </a:p>
                  </a:txBody>
                  <a:tcPr marL="53870" marR="53870"/>
                </a:tc>
                <a:tc>
                  <a:txBody>
                    <a:bodyPr/>
                    <a:lstStyle/>
                    <a:p>
                      <a:r>
                        <a:rPr lang="lt-LT" dirty="0" smtClean="0"/>
                        <a:t>1</a:t>
                      </a:r>
                      <a:endParaRPr lang="pl-PL" dirty="0"/>
                    </a:p>
                  </a:txBody>
                  <a:tcPr marL="53870" marR="53870"/>
                </a:tc>
              </a:tr>
            </a:tbl>
          </a:graphicData>
        </a:graphic>
      </p:graphicFrame>
      <p:graphicFrame>
        <p:nvGraphicFramePr>
          <p:cNvPr id="6" name="Symbol zastępczy zawartości 5"/>
          <p:cNvGraphicFramePr>
            <a:graphicFrameLocks noGrp="1"/>
          </p:cNvGraphicFramePr>
          <p:nvPr>
            <p:ph sz="quarter" idx="14"/>
            <p:extLst>
              <p:ext uri="{D42A27DB-BD31-4B8C-83A1-F6EECF244321}">
                <p14:modId xmlns:p14="http://schemas.microsoft.com/office/powerpoint/2010/main" val="134916941"/>
              </p:ext>
            </p:extLst>
          </p:nvPr>
        </p:nvGraphicFramePr>
        <p:xfrm>
          <a:off x="4645024" y="2239963"/>
          <a:ext cx="4319463" cy="3876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7424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lt-LT" dirty="0" smtClean="0"/>
              <a:t>Ištyrus šokolado cheminę sudėtį nustatėme, kad šokolado sudėtyje yra angliavandeniai, kurie suteikia organizmui energijos, naudingų sveikatai nesočiųjų riebalų ir baltymų.</a:t>
            </a:r>
          </a:p>
          <a:p>
            <a:r>
              <a:rPr lang="lt-LT" dirty="0" smtClean="0"/>
              <a:t>Galima teigti, kad šokoladą valgyti sveika.</a:t>
            </a:r>
            <a:endParaRPr lang="pl-PL" dirty="0"/>
          </a:p>
        </p:txBody>
      </p:sp>
      <p:sp>
        <p:nvSpPr>
          <p:cNvPr id="2" name="Tytuł 1"/>
          <p:cNvSpPr>
            <a:spLocks noGrp="1"/>
          </p:cNvSpPr>
          <p:nvPr>
            <p:ph type="title"/>
          </p:nvPr>
        </p:nvSpPr>
        <p:spPr/>
        <p:txBody>
          <a:bodyPr/>
          <a:lstStyle/>
          <a:p>
            <a:r>
              <a:rPr lang="lt-LT" dirty="0" smtClean="0"/>
              <a:t>Išvados:</a:t>
            </a:r>
            <a:endParaRPr lang="pl-PL" dirty="0"/>
          </a:p>
        </p:txBody>
      </p:sp>
    </p:spTree>
    <p:extLst>
      <p:ext uri="{BB962C8B-B14F-4D97-AF65-F5344CB8AC3E}">
        <p14:creationId xmlns:p14="http://schemas.microsoft.com/office/powerpoint/2010/main" val="3368103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lt-LT" dirty="0" smtClean="0"/>
              <a:t>Ištirti </a:t>
            </a:r>
            <a:r>
              <a:rPr lang="lt-LT" dirty="0"/>
              <a:t>š</a:t>
            </a:r>
            <a:r>
              <a:rPr lang="lt-LT" dirty="0" smtClean="0"/>
              <a:t>okolado cheminę sudėtį;</a:t>
            </a:r>
          </a:p>
          <a:p>
            <a:r>
              <a:rPr lang="lt-LT" dirty="0" smtClean="0"/>
              <a:t>Išsiaiškinti, ar šokoladą valgyti sveika</a:t>
            </a:r>
            <a:endParaRPr lang="pl-PL" dirty="0"/>
          </a:p>
        </p:txBody>
      </p:sp>
      <p:sp>
        <p:nvSpPr>
          <p:cNvPr id="2" name="Tytuł 1"/>
          <p:cNvSpPr>
            <a:spLocks noGrp="1"/>
          </p:cNvSpPr>
          <p:nvPr>
            <p:ph type="title"/>
          </p:nvPr>
        </p:nvSpPr>
        <p:spPr/>
        <p:txBody>
          <a:bodyPr/>
          <a:lstStyle/>
          <a:p>
            <a:r>
              <a:rPr lang="lt-LT" dirty="0" smtClean="0"/>
              <a:t>Projekto tikslas</a:t>
            </a:r>
            <a:endParaRPr lang="pl-PL" dirty="0"/>
          </a:p>
        </p:txBody>
      </p:sp>
      <p:sp>
        <p:nvSpPr>
          <p:cNvPr id="5" name="AutoShape 2" descr="https://encrypted-tbn1.gstatic.com/images?q=tbn:ANd9GcSpyH6pRr1YmLqYUlxFqaHZG2hzdyxV9t5Aqu0WSWqvlGuI_UH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8" name="Picture 4" descr="http://www.tapeta-czekolada-kakaowca-ziarna.na-pulpit.com/zdjecia/czekolada-kakaowca-ziarn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5594" y="3356992"/>
            <a:ext cx="4666118" cy="291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21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lt-LT" dirty="0" smtClean="0"/>
              <a:t>Rinkome medžiagą apie šokoladą;</a:t>
            </a:r>
          </a:p>
          <a:p>
            <a:r>
              <a:rPr lang="lt-LT" dirty="0" smtClean="0"/>
              <a:t>Atlikome apklausą;</a:t>
            </a:r>
          </a:p>
          <a:p>
            <a:r>
              <a:rPr lang="lt-LT" dirty="0" smtClean="0"/>
              <a:t>Atlikome šokolado cheminės sudėties tyrimą;</a:t>
            </a:r>
          </a:p>
        </p:txBody>
      </p:sp>
      <p:sp>
        <p:nvSpPr>
          <p:cNvPr id="2" name="Tytuł 1"/>
          <p:cNvSpPr>
            <a:spLocks noGrp="1"/>
          </p:cNvSpPr>
          <p:nvPr>
            <p:ph type="title"/>
          </p:nvPr>
        </p:nvSpPr>
        <p:spPr/>
        <p:txBody>
          <a:bodyPr/>
          <a:lstStyle/>
          <a:p>
            <a:r>
              <a:rPr lang="lt-LT" dirty="0" smtClean="0"/>
              <a:t>Projekto etapai</a:t>
            </a:r>
            <a:endParaRPr lang="pl-PL" dirty="0"/>
          </a:p>
        </p:txBody>
      </p:sp>
      <p:pic>
        <p:nvPicPr>
          <p:cNvPr id="6" name="Picture 2" descr="http://biuroimago.blog.pl/files/2014/03/tinypic-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981" y="3717032"/>
            <a:ext cx="4442098" cy="294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lt-LT" dirty="0"/>
              <a:t>Manoma, kad žmonija šokoladu mėgautis pradėjo jau 1900 m. pr. Kr. </a:t>
            </a:r>
            <a:endParaRPr lang="lt-LT" dirty="0" smtClean="0"/>
          </a:p>
          <a:p>
            <a:r>
              <a:rPr lang="lt-LT" dirty="0" smtClean="0"/>
              <a:t>Centrinės </a:t>
            </a:r>
            <a:r>
              <a:rPr lang="lt-LT" dirty="0"/>
              <a:t>Amerikos gyventojai (Actekai) pirmieji išmoko gaminti šokoladą ir jį vartojo skystą</a:t>
            </a:r>
            <a:r>
              <a:rPr lang="lt-LT" dirty="0" smtClean="0"/>
              <a:t>.</a:t>
            </a:r>
          </a:p>
          <a:p>
            <a:r>
              <a:rPr lang="lt-LT" dirty="0" smtClean="0"/>
              <a:t> </a:t>
            </a:r>
            <a:r>
              <a:rPr lang="lt-LT" dirty="0"/>
              <a:t>Actekai kakavos pupelėms suteikė sakralumą tikėdami, kad kakavos sėklos į žemę nukrito iš dangaus. </a:t>
            </a:r>
            <a:endParaRPr lang="lt-LT" dirty="0" smtClean="0"/>
          </a:p>
          <a:p>
            <a:r>
              <a:rPr lang="lt-LT" dirty="0" smtClean="0"/>
              <a:t>Vėliau </a:t>
            </a:r>
            <a:r>
              <a:rPr lang="lt-LT" dirty="0"/>
              <a:t>joms buvo suteikta ir ekonominė reikšmė – kakavos pupelės tapo actekų „</a:t>
            </a:r>
            <a:r>
              <a:rPr lang="lt-LT" dirty="0" smtClean="0"/>
              <a:t>valiuta“.</a:t>
            </a:r>
            <a:endParaRPr lang="pl-PL" dirty="0"/>
          </a:p>
        </p:txBody>
      </p:sp>
      <p:sp>
        <p:nvSpPr>
          <p:cNvPr id="2" name="Tytuł 1"/>
          <p:cNvSpPr>
            <a:spLocks noGrp="1"/>
          </p:cNvSpPr>
          <p:nvPr>
            <p:ph type="title"/>
          </p:nvPr>
        </p:nvSpPr>
        <p:spPr/>
        <p:txBody>
          <a:bodyPr/>
          <a:lstStyle/>
          <a:p>
            <a:r>
              <a:rPr lang="lt-LT" dirty="0" smtClean="0"/>
              <a:t>Šokolado istorija</a:t>
            </a:r>
            <a:endParaRPr lang="pl-PL" dirty="0"/>
          </a:p>
        </p:txBody>
      </p:sp>
    </p:spTree>
    <p:extLst>
      <p:ext uri="{BB962C8B-B14F-4D97-AF65-F5344CB8AC3E}">
        <p14:creationId xmlns:p14="http://schemas.microsoft.com/office/powerpoint/2010/main" val="1371858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lt-LT" dirty="0"/>
              <a:t>Į</a:t>
            </a:r>
            <a:r>
              <a:rPr lang="lt-LT" dirty="0" smtClean="0"/>
              <a:t> </a:t>
            </a:r>
            <a:r>
              <a:rPr lang="lt-LT" dirty="0"/>
              <a:t>Europą </a:t>
            </a:r>
            <a:r>
              <a:rPr lang="lt-LT" dirty="0" smtClean="0"/>
              <a:t>šokoladas atkeliavo </a:t>
            </a:r>
            <a:r>
              <a:rPr lang="lt-LT" dirty="0"/>
              <a:t>ispanų </a:t>
            </a:r>
            <a:r>
              <a:rPr lang="lt-LT" dirty="0" err="1"/>
              <a:t>konkistadoro</a:t>
            </a:r>
            <a:r>
              <a:rPr lang="lt-LT" dirty="0"/>
              <a:t> </a:t>
            </a:r>
            <a:r>
              <a:rPr lang="lt-LT" dirty="0" err="1"/>
              <a:t>Hernando</a:t>
            </a:r>
            <a:r>
              <a:rPr lang="lt-LT" dirty="0"/>
              <a:t> </a:t>
            </a:r>
            <a:r>
              <a:rPr lang="lt-LT" dirty="0" err="1"/>
              <a:t>Cortés</a:t>
            </a:r>
            <a:r>
              <a:rPr lang="lt-LT" dirty="0"/>
              <a:t> dėka. </a:t>
            </a:r>
            <a:endParaRPr lang="lt-LT" dirty="0" smtClean="0"/>
          </a:p>
          <a:p>
            <a:r>
              <a:rPr lang="lt-LT" dirty="0" smtClean="0"/>
              <a:t>Šokoladas </a:t>
            </a:r>
            <a:r>
              <a:rPr lang="lt-LT" dirty="0"/>
              <a:t>ėmė populiarėti tik antrojoje XIX a. pusėje, kai pramonės pažangos dėka tapo įmanoma masinė gamyba. </a:t>
            </a:r>
            <a:endParaRPr lang="lt-LT" dirty="0" smtClean="0"/>
          </a:p>
          <a:p>
            <a:r>
              <a:rPr lang="lt-LT" dirty="0" smtClean="0"/>
              <a:t>Devyniolikto </a:t>
            </a:r>
            <a:r>
              <a:rPr lang="lt-LT" dirty="0"/>
              <a:t>amžiaus pradžioje šokolado pramonėje įvyko daugybė pokyčių: pagamintos pirmosios juodojo ir pieninio šokolado plytelės, pradėti gaminti šokoladiniai saldainiai. </a:t>
            </a:r>
            <a:endParaRPr lang="lt-LT" dirty="0" smtClean="0"/>
          </a:p>
          <a:p>
            <a:endParaRPr lang="pl-PL" dirty="0"/>
          </a:p>
        </p:txBody>
      </p:sp>
      <p:sp>
        <p:nvSpPr>
          <p:cNvPr id="2" name="Tytuł 1"/>
          <p:cNvSpPr>
            <a:spLocks noGrp="1"/>
          </p:cNvSpPr>
          <p:nvPr>
            <p:ph type="title"/>
          </p:nvPr>
        </p:nvSpPr>
        <p:spPr/>
        <p:txBody>
          <a:bodyPr/>
          <a:lstStyle/>
          <a:p>
            <a:r>
              <a:rPr lang="lt-LT" dirty="0" smtClean="0"/>
              <a:t>Šokolado istorija</a:t>
            </a:r>
            <a:endParaRPr lang="pl-PL" dirty="0"/>
          </a:p>
        </p:txBody>
      </p:sp>
    </p:spTree>
    <p:extLst>
      <p:ext uri="{BB962C8B-B14F-4D97-AF65-F5344CB8AC3E}">
        <p14:creationId xmlns:p14="http://schemas.microsoft.com/office/powerpoint/2010/main" val="2971350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0"/>
            <a:r>
              <a:rPr lang="lt-LT" dirty="0"/>
              <a:t>Kakavos augintojų visame pasaulyje – 5-6 milijonai.</a:t>
            </a:r>
            <a:endParaRPr lang="pl-PL" dirty="0"/>
          </a:p>
          <a:p>
            <a:pPr lvl="0"/>
            <a:r>
              <a:rPr lang="lt-LT" dirty="0"/>
              <a:t>Kasmet visame pasaulyje surenkama 3 milijonai tonų kakavos pupelių.</a:t>
            </a:r>
            <a:endParaRPr lang="pl-PL" dirty="0"/>
          </a:p>
          <a:p>
            <a:pPr lvl="0"/>
            <a:r>
              <a:rPr lang="lt-LT" dirty="0"/>
              <a:t>Laikas, kurio reikia, kad kakavmedis subrandintų pirmuosius vaisus (pupeles) – 5 metai.</a:t>
            </a:r>
            <a:endParaRPr lang="pl-PL" dirty="0"/>
          </a:p>
          <a:p>
            <a:pPr lvl="0"/>
            <a:r>
              <a:rPr lang="lt-LT" dirty="0"/>
              <a:t>Kilogramui šokolado reikia 300–600 kakavos pupelių.</a:t>
            </a:r>
            <a:endParaRPr lang="pl-PL" dirty="0"/>
          </a:p>
          <a:p>
            <a:endParaRPr lang="pl-PL" dirty="0"/>
          </a:p>
        </p:txBody>
      </p:sp>
      <p:sp>
        <p:nvSpPr>
          <p:cNvPr id="2" name="Tytuł 1"/>
          <p:cNvSpPr>
            <a:spLocks noGrp="1"/>
          </p:cNvSpPr>
          <p:nvPr>
            <p:ph type="title"/>
          </p:nvPr>
        </p:nvSpPr>
        <p:spPr/>
        <p:txBody>
          <a:bodyPr>
            <a:normAutofit fontScale="90000"/>
          </a:bodyPr>
          <a:lstStyle/>
          <a:p>
            <a:r>
              <a:rPr lang="lt-LT" b="1" dirty="0"/>
              <a:t>Faktai ir skaičiai apie </a:t>
            </a:r>
            <a:r>
              <a:rPr lang="lt-LT" b="1" dirty="0" smtClean="0"/>
              <a:t>šokoladą</a:t>
            </a:r>
            <a:endParaRPr lang="pl-PL" dirty="0"/>
          </a:p>
        </p:txBody>
      </p:sp>
    </p:spTree>
    <p:extLst>
      <p:ext uri="{BB962C8B-B14F-4D97-AF65-F5344CB8AC3E}">
        <p14:creationId xmlns:p14="http://schemas.microsoft.com/office/powerpoint/2010/main" val="2009898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0"/>
            <a:r>
              <a:rPr lang="lt-LT" dirty="0"/>
              <a:t>Anot dietologų, iš saldumynų vertingiausias yra juodasis šokoladas, nes jis turi daug antioksidantų ir apsaugo nuo širdies bei kraujagyslių ligų. Nors pieniškas šokoladas daug kam skanesnis, vertingų medžiagų jis turi mažiau.</a:t>
            </a:r>
            <a:endParaRPr lang="pl-PL" dirty="0"/>
          </a:p>
          <a:p>
            <a:pPr lvl="0"/>
            <a:r>
              <a:rPr lang="lt-LT" dirty="0"/>
              <a:t>Nors ir labai būtų keista, šokoladas yra saldus, bet organizmą rūgština.</a:t>
            </a:r>
            <a:endParaRPr lang="pl-PL" dirty="0"/>
          </a:p>
          <a:p>
            <a:r>
              <a:rPr lang="lt-LT" dirty="0"/>
              <a:t>Valgant šokoladą gerėja matematiniai </a:t>
            </a:r>
            <a:r>
              <a:rPr lang="lt-LT" dirty="0" smtClean="0"/>
              <a:t>gebėjimai.</a:t>
            </a:r>
            <a:endParaRPr lang="pl-PL" dirty="0"/>
          </a:p>
        </p:txBody>
      </p:sp>
      <p:sp>
        <p:nvSpPr>
          <p:cNvPr id="2" name="Tytuł 1"/>
          <p:cNvSpPr>
            <a:spLocks noGrp="1"/>
          </p:cNvSpPr>
          <p:nvPr>
            <p:ph type="title"/>
          </p:nvPr>
        </p:nvSpPr>
        <p:spPr/>
        <p:txBody>
          <a:bodyPr/>
          <a:lstStyle/>
          <a:p>
            <a:r>
              <a:rPr lang="lt-LT" dirty="0" smtClean="0"/>
              <a:t>Šokolado privalumai</a:t>
            </a:r>
            <a:endParaRPr lang="pl-PL" dirty="0"/>
          </a:p>
        </p:txBody>
      </p:sp>
    </p:spTree>
    <p:extLst>
      <p:ext uri="{BB962C8B-B14F-4D97-AF65-F5344CB8AC3E}">
        <p14:creationId xmlns:p14="http://schemas.microsoft.com/office/powerpoint/2010/main" val="492010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0"/>
            <a:r>
              <a:rPr lang="lt-LT" dirty="0"/>
              <a:t>Moksliškai įrodyta, kad šokoladas stimuliuoja “laimės hormono” – </a:t>
            </a:r>
            <a:r>
              <a:rPr lang="lt-LT" dirty="0" err="1" smtClean="0"/>
              <a:t>serotonino</a:t>
            </a:r>
            <a:r>
              <a:rPr lang="lt-LT" dirty="0" smtClean="0"/>
              <a:t> </a:t>
            </a:r>
            <a:r>
              <a:rPr lang="lt-LT" dirty="0"/>
              <a:t>– gamybą. </a:t>
            </a:r>
            <a:endParaRPr lang="lt-LT" dirty="0" smtClean="0"/>
          </a:p>
          <a:p>
            <a:pPr lvl="0"/>
            <a:r>
              <a:rPr lang="lt-LT" dirty="0" smtClean="0"/>
              <a:t>Šokoladas sukelia būseną, panašią į įsimylėjimą. </a:t>
            </a:r>
          </a:p>
          <a:p>
            <a:pPr lvl="0"/>
            <a:r>
              <a:rPr lang="lt-LT" dirty="0" smtClean="0"/>
              <a:t>Į šokolado </a:t>
            </a:r>
            <a:r>
              <a:rPr lang="lt-LT" dirty="0"/>
              <a:t>sudėtį įeinantis kakavos aliejus yra puiki kosmetikos priemonė – jis švelnina odą, saugo ją nuo suglebimo ir netgi šiek tiek patempia. </a:t>
            </a:r>
            <a:endParaRPr lang="pl-PL" dirty="0"/>
          </a:p>
        </p:txBody>
      </p:sp>
      <p:sp>
        <p:nvSpPr>
          <p:cNvPr id="2" name="Tytuł 1"/>
          <p:cNvSpPr>
            <a:spLocks noGrp="1"/>
          </p:cNvSpPr>
          <p:nvPr>
            <p:ph type="title"/>
          </p:nvPr>
        </p:nvSpPr>
        <p:spPr/>
        <p:txBody>
          <a:bodyPr/>
          <a:lstStyle/>
          <a:p>
            <a:r>
              <a:rPr lang="lt-LT" dirty="0" smtClean="0"/>
              <a:t>Šokolado privalumai</a:t>
            </a:r>
            <a:endParaRPr lang="pl-PL" dirty="0"/>
          </a:p>
        </p:txBody>
      </p:sp>
    </p:spTree>
    <p:extLst>
      <p:ext uri="{BB962C8B-B14F-4D97-AF65-F5344CB8AC3E}">
        <p14:creationId xmlns:p14="http://schemas.microsoft.com/office/powerpoint/2010/main" val="2006874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457</TotalTime>
  <Words>809</Words>
  <Application>Microsoft Office PowerPoint</Application>
  <PresentationFormat>Pokaz na ekranie (4:3)</PresentationFormat>
  <Paragraphs>151</Paragraphs>
  <Slides>23</Slides>
  <Notes>0</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Twarda oprawa</vt:lpstr>
      <vt:lpstr>Chemijos projektas  „Šokoladas“</vt:lpstr>
      <vt:lpstr>Ar žinote kad:</vt:lpstr>
      <vt:lpstr>Projekto tikslas</vt:lpstr>
      <vt:lpstr>Projekto etapai</vt:lpstr>
      <vt:lpstr>Šokolado istorija</vt:lpstr>
      <vt:lpstr>Šokolado istorija</vt:lpstr>
      <vt:lpstr>Faktai ir skaičiai apie šokoladą</vt:lpstr>
      <vt:lpstr>Šokolado privalumai</vt:lpstr>
      <vt:lpstr>Šokolado privalumai</vt:lpstr>
      <vt:lpstr>Šokolado klasifikacija</vt:lpstr>
      <vt:lpstr>Tiriamoji projekto dalis</vt:lpstr>
      <vt:lpstr>Šokolado sudėtis</vt:lpstr>
      <vt:lpstr>Šokolado lydymosi temperatūros nustatymas</vt:lpstr>
      <vt:lpstr>Naudingų sveikatai nesočiųjų riebalų nustatymas </vt:lpstr>
      <vt:lpstr>Naudingų sveikatai nesočiųjų riebalų nustatymas </vt:lpstr>
      <vt:lpstr>Angliavandenilių nustatymas</vt:lpstr>
      <vt:lpstr>Prezentacja programu PowerPoint</vt:lpstr>
      <vt:lpstr>Angliavandenilių nustatymas</vt:lpstr>
      <vt:lpstr>Apklausa</vt:lpstr>
      <vt:lpstr>Ar mėgstate šokoladą?</vt:lpstr>
      <vt:lpstr>Kokį šokoladą mėgstate labiausiai:</vt:lpstr>
      <vt:lpstr>Kaip dažnai valgote šokoladą?</vt:lpstr>
      <vt:lpstr>Išvados: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Chemijos projektas  „Šokoladas“</dc:title>
  <dc:creator>Irena</dc:creator>
  <cp:lastModifiedBy>Irena</cp:lastModifiedBy>
  <cp:revision>19</cp:revision>
  <dcterms:created xsi:type="dcterms:W3CDTF">2014-04-02T06:47:47Z</dcterms:created>
  <dcterms:modified xsi:type="dcterms:W3CDTF">2014-05-08T17:04:54Z</dcterms:modified>
</cp:coreProperties>
</file>